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7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1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sv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86863" y="5076696"/>
            <a:ext cx="3704256" cy="1701282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Museu de Ciências da Terra (MCTER)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0999"/>
            <a:ext cx="7514119" cy="3341356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64855" y="5076696"/>
            <a:ext cx="3691421" cy="1701282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099917" y="1686200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8366" y="1678769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099917" y="1923293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2">
                    <a:lumMod val="10000"/>
                  </a:schemeClr>
                </a:solidFill>
                <a:latin typeface="Aptos Narrow" panose="020B0004020202020204" pitchFamily="34" charset="0"/>
              </a:rPr>
              <a:t>20/05/2025</a:t>
            </a:r>
            <a:endParaRPr lang="pt-BR" sz="1400" dirty="0">
              <a:solidFill>
                <a:schemeClr val="bg2">
                  <a:lumMod val="10000"/>
                </a:schemeClr>
              </a:solidFill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984366" y="1674766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984366" y="1911859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2">
                    <a:lumMod val="10000"/>
                  </a:schemeClr>
                </a:solidFill>
                <a:latin typeface="Aptos Narrow" panose="020B0004020202020204" pitchFamily="34" charset="0"/>
              </a:rPr>
              <a:t>19/05/2027</a:t>
            </a:r>
            <a:endParaRPr lang="pt-BR" sz="1400" dirty="0">
              <a:solidFill>
                <a:schemeClr val="bg2">
                  <a:lumMod val="10000"/>
                </a:schemeClr>
              </a:solidFill>
              <a:latin typeface="Aptos Narrow" panose="020B0004020202020204" pitchFamily="34" charset="0"/>
            </a:endParaRP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8522367" y="1705879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968" y="4881651"/>
            <a:ext cx="581735" cy="581735"/>
          </a:xfrm>
          <a:prstGeom prst="rect">
            <a:avLst/>
          </a:prstGeom>
        </p:spPr>
      </p:pic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917" y="1762288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600169" y="4821015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58931" y="4865250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26,464 MM </a:t>
            </a:r>
            <a:endParaRPr lang="pt-BR" sz="1200" dirty="0" smtClean="0">
              <a:latin typeface="Aptos Narrow" panose="020B0004020202020204" pitchFamily="34" charset="0"/>
            </a:endParaRPr>
          </a:p>
          <a:p>
            <a:r>
              <a:rPr lang="pt-BR" sz="1200" i="1" dirty="0" smtClean="0">
                <a:latin typeface="Aptos Narrow" panose="020B0004020202020204" pitchFamily="34" charset="0"/>
              </a:rPr>
              <a:t>10/07/25</a:t>
            </a:r>
            <a:endParaRPr lang="pt-BR" sz="1200" i="1" dirty="0">
              <a:latin typeface="Aptos Narrow" panose="020B0004020202020204" pitchFamily="34" charset="0"/>
            </a:endParaRPr>
          </a:p>
        </p:txBody>
      </p:sp>
      <p:pic>
        <p:nvPicPr>
          <p:cNvPr id="62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01976" y="4866681"/>
            <a:ext cx="312263" cy="312263"/>
          </a:xfrm>
          <a:prstGeom prst="rect">
            <a:avLst/>
          </a:prstGeom>
        </p:spPr>
      </p:pic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46619" y="1706088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5017481" y="1773185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 flipH="1">
            <a:off x="6400381" y="1735882"/>
            <a:ext cx="8317" cy="406635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88624" y="5139255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26503" y="5063079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319354"/>
              </p:ext>
            </p:extLst>
          </p:nvPr>
        </p:nvGraphicFramePr>
        <p:xfrm>
          <a:off x="4379718" y="2263673"/>
          <a:ext cx="7415653" cy="25831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98514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376041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683580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857518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314937"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1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950" dirty="0" smtClean="0"/>
                        <a:t>No dia 10/04/2026, todas as pendências</a:t>
                      </a:r>
                      <a:r>
                        <a:rPr lang="pt-BR" sz="950" baseline="0" dirty="0" smtClean="0"/>
                        <a:t> junto </a:t>
                      </a:r>
                      <a:r>
                        <a:rPr lang="pt-BR" sz="950" dirty="0" smtClean="0"/>
                        <a:t>o à SMDU (Prefeitura do Rio de Janeiro),</a:t>
                      </a:r>
                      <a:r>
                        <a:rPr lang="pt-BR" sz="950" baseline="0" dirty="0" smtClean="0"/>
                        <a:t> </a:t>
                      </a:r>
                      <a:r>
                        <a:rPr lang="pt-BR" sz="950" dirty="0" smtClean="0"/>
                        <a:t>para a obra do MCTER</a:t>
                      </a:r>
                      <a:r>
                        <a:rPr lang="pt-BR" sz="950" baseline="0" dirty="0" smtClean="0"/>
                        <a:t> e obteve-se a licença provisória. No dia 03/07/2026, obtenção da licença de obras definitiva com a troca </a:t>
                      </a:r>
                      <a:r>
                        <a:rPr lang="pt-BR" sz="950" baseline="0" smtClean="0"/>
                        <a:t>do PREO.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-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50" dirty="0" smtClean="0"/>
                        <a:t>Concluído</a:t>
                      </a:r>
                      <a:endParaRPr lang="pt-BR" sz="9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47722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9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50" dirty="0" smtClean="0"/>
                        <a:t>O ponto focal encaminhou a reformulação financeira do Termo de Cooperação do MCTER, incluindo a contratação de assistência técnica para a obra e de empresas para guarda externa de arquivos, desmonte de estruturas e locação de contêineres. Os recursos são provenientes dos rendimentos financeiros da primeira parcela.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BR" sz="9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50" dirty="0" smtClean="0">
                          <a:solidFill>
                            <a:schemeClr val="tx1"/>
                          </a:solidFill>
                        </a:rPr>
                        <a:t>Em andamento</a:t>
                      </a:r>
                      <a:endParaRPr lang="pt-BR" sz="9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22868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3</a:t>
                      </a:r>
                      <a:endParaRPr lang="pt-BR" sz="95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50" dirty="0" smtClean="0"/>
                        <a:t>A obra do </a:t>
                      </a:r>
                      <a:r>
                        <a:rPr lang="pt-BR" sz="950" dirty="0" err="1" smtClean="0"/>
                        <a:t>MCTer</a:t>
                      </a:r>
                      <a:r>
                        <a:rPr lang="pt-BR" sz="950" dirty="0" smtClean="0"/>
                        <a:t> está em fase inicial, com canteiro estruturado e mão de obra mobilizada, porém apresenta atraso sistemático. O principal ponto crítico é o Bloco A6, sendo necessária a ampliação das frentes de trabalho e intensificação dos serviços. O atraso decorre principalmente de questões de planejamento, produtividade, mobilização e aquisição de materiais;</a:t>
                      </a:r>
                      <a:endParaRPr lang="pt-BR" sz="95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2</a:t>
                      </a:r>
                      <a:endParaRPr lang="pt-BR" sz="95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950" dirty="0" smtClean="0"/>
                        <a:t>Em andamento</a:t>
                      </a:r>
                      <a:endParaRPr lang="pt-BR" sz="95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16365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4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50" dirty="0" smtClean="0"/>
                        <a:t>O Escritório</a:t>
                      </a:r>
                      <a:r>
                        <a:rPr lang="pt-BR" sz="950" baseline="0" dirty="0" smtClean="0"/>
                        <a:t> do RJ está providenciando a guarda do acervo do MCTER e arquivos físicos do </a:t>
                      </a:r>
                      <a:r>
                        <a:rPr lang="pt-BR" sz="950" baseline="0" dirty="0" err="1" smtClean="0"/>
                        <a:t>Multimeios</a:t>
                      </a:r>
                      <a:r>
                        <a:rPr lang="pt-BR" sz="950" baseline="0" dirty="0" smtClean="0"/>
                        <a:t> em </a:t>
                      </a:r>
                      <a:r>
                        <a:rPr lang="pt-BR" sz="950" baseline="0" dirty="0" err="1" smtClean="0"/>
                        <a:t>conteiners</a:t>
                      </a:r>
                      <a:r>
                        <a:rPr lang="pt-BR" sz="950" baseline="0" dirty="0" smtClean="0"/>
                        <a:t> cedidos pela </a:t>
                      </a:r>
                      <a:r>
                        <a:rPr lang="pt-BR" sz="950" baseline="0" dirty="0" err="1" smtClean="0"/>
                        <a:t>Construpower</a:t>
                      </a:r>
                      <a:r>
                        <a:rPr lang="pt-BR" sz="950" baseline="0" dirty="0" smtClean="0"/>
                        <a:t> Engenharia LTDA</a:t>
                      </a:r>
                      <a:endParaRPr lang="pt-BR" sz="9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50" dirty="0" smtClean="0"/>
                        <a:t>-</a:t>
                      </a:r>
                      <a:endParaRPr lang="pt-BR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50" dirty="0" smtClean="0"/>
                        <a:t>Em andamento</a:t>
                      </a:r>
                      <a:endParaRPr lang="pt-BR" sz="9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47054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3" y="415756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4419586" y="4977631"/>
            <a:ext cx="551157" cy="551157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297076" y="5066941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348205" y="5430905"/>
            <a:ext cx="365732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Homologação e aprovação da reformulação financeira</a:t>
            </a: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Troca da coordenadora do projeto de obras do MCTER;</a:t>
            </a:r>
            <a:endParaRPr lang="pt-B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R"/>
            </a:pP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Conclusão da retirada do acervo do MCTER, Arquivos Documentais,  </a:t>
            </a:r>
            <a:r>
              <a:rPr lang="pt-B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Multimeios</a:t>
            </a: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e Bibliotecas (SGB e MCTER)</a:t>
            </a: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R"/>
            </a:pP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325166" y="2364234"/>
            <a:ext cx="39359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ptos Narrow" panose="020B0004020202020204" pitchFamily="34" charset="0"/>
              </a:rPr>
              <a:t>Viabilização de serviço de revitalização do MCTER:</a:t>
            </a:r>
            <a:endParaRPr lang="pt-BR" sz="1600" dirty="0">
              <a:latin typeface="Aptos Narrow" panose="020B0004020202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 smtClean="0">
                <a:latin typeface="Aptos Narrow" panose="020B0004020202020204" pitchFamily="34" charset="0"/>
              </a:rPr>
              <a:t>Dotar de estrutura física e laboratorial adequada e focada no setor de Óleo &amp; Gás;</a:t>
            </a:r>
          </a:p>
          <a:p>
            <a:pPr marL="342900" indent="-342900">
              <a:buAutoNum type="arabicPeriod"/>
            </a:pPr>
            <a:r>
              <a:rPr lang="pt-BR" sz="1600" dirty="0" smtClean="0">
                <a:latin typeface="Aptos Narrow" panose="020B0004020202020204" pitchFamily="34" charset="0"/>
              </a:rPr>
              <a:t>Contribuir com projetos de PD &amp; I nas áreas de estratigrafia, modelagem de bacia e </a:t>
            </a:r>
            <a:r>
              <a:rPr lang="pt-BR" sz="1600" dirty="0" err="1" smtClean="0">
                <a:latin typeface="Aptos Narrow" panose="020B0004020202020204" pitchFamily="34" charset="0"/>
              </a:rPr>
              <a:t>paleoambiente</a:t>
            </a:r>
            <a:r>
              <a:rPr lang="pt-BR" sz="1600" dirty="0" smtClean="0">
                <a:latin typeface="Aptos Narrow" panose="020B0004020202020204" pitchFamily="34" charset="0"/>
              </a:rPr>
              <a:t> </a:t>
            </a:r>
            <a:endParaRPr lang="pt-BR" sz="1600" dirty="0">
              <a:latin typeface="Aptos Narrow" panose="020B00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225" y="1745057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225" y="203027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2023/00648-2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273321" y="5452331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25165" y="5972256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99,207 MM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1681963" y="492758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681963" y="5432557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95223" y="5366861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35 MM 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i="1" dirty="0">
              <a:latin typeface="Aptos Narrow" panose="020B0004020202020204" pitchFamily="34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73814" y="354715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82623" y="479260"/>
            <a:ext cx="425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FontTx/>
              <a:buAutoNum type="arabicParenR"/>
            </a:pPr>
            <a:r>
              <a:rPr lang="pt-BR" sz="1200" dirty="0" smtClean="0"/>
              <a:t>Implantação da obra pela empresa </a:t>
            </a:r>
            <a:r>
              <a:rPr lang="pt-BR" sz="1200" dirty="0" err="1" smtClean="0"/>
              <a:t>Construpower</a:t>
            </a:r>
            <a:r>
              <a:rPr lang="pt-BR" sz="1200" dirty="0"/>
              <a:t> </a:t>
            </a:r>
            <a:r>
              <a:rPr lang="pt-BR" sz="1200" dirty="0" smtClean="0"/>
              <a:t>Engenharia LTDA;</a:t>
            </a:r>
          </a:p>
          <a:p>
            <a:pPr marL="342900" indent="-342900" algn="just">
              <a:buFontTx/>
              <a:buAutoNum type="arabicParenR"/>
            </a:pPr>
            <a:r>
              <a:rPr lang="pt-BR" sz="1200" dirty="0" err="1" smtClean="0"/>
              <a:t>Diligenciamento</a:t>
            </a:r>
            <a:r>
              <a:rPr lang="pt-BR" sz="1200" dirty="0" smtClean="0"/>
              <a:t> do andamento da obra pela empresa Ferraz Carvalho Soluções;</a:t>
            </a:r>
            <a:endParaRPr lang="pt-BR" sz="1200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8297076" y="5581270"/>
            <a:ext cx="356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FontTx/>
              <a:buAutoNum type="arabicParenR"/>
            </a:pPr>
            <a:r>
              <a:rPr lang="pt-BR" sz="1200" dirty="0" smtClean="0">
                <a:solidFill>
                  <a:schemeClr val="bg1"/>
                </a:solidFill>
              </a:rPr>
              <a:t>Desocupação total do MCTER, Almoxarifado e DIDOTE para a obra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58931" y="5893577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37, 743 MM 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i="1" dirty="0">
              <a:latin typeface="Aptos Narrow" panose="020B0004020202020204" pitchFamily="34" charset="0"/>
            </a:endParaRPr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709143" y="5895271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 smtClean="0">
                <a:latin typeface="Aptos Narrow" panose="020B0004020202020204" pitchFamily="34" charset="0"/>
              </a:rPr>
              <a:t>3</a:t>
            </a:r>
            <a:endParaRPr lang="pt-BR" sz="1400" i="1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363</Words>
  <Application>Microsoft Office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Usuário</cp:lastModifiedBy>
  <cp:revision>119</cp:revision>
  <dcterms:created xsi:type="dcterms:W3CDTF">2025-07-07T09:08:08Z</dcterms:created>
  <dcterms:modified xsi:type="dcterms:W3CDTF">2026-09-01T17:03:11Z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