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BC9EE-D7FE-4D12-869A-209AA71D3593}" v="3" dt="2025-07-07T10:59:4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6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Viegas Alves Fernandes de Souza" userId="de047f23-ab0c-4cfb-932c-5b762d409bbc" providerId="ADAL" clId="{A3DBC9EE-D7FE-4D12-869A-209AA71D3593}"/>
    <pc:docChg chg="undo custSel modSld">
      <pc:chgData name="Igor Viegas Alves Fernandes de Souza" userId="de047f23-ab0c-4cfb-932c-5b762d409bbc" providerId="ADAL" clId="{A3DBC9EE-D7FE-4D12-869A-209AA71D3593}" dt="2025-07-07T11:00:27.153" v="54" actId="1036"/>
      <pc:docMkLst>
        <pc:docMk/>
      </pc:docMkLst>
      <pc:sldChg chg="addSp delSp modSp mod">
        <pc:chgData name="Igor Viegas Alves Fernandes de Souza" userId="de047f23-ab0c-4cfb-932c-5b762d409bbc" providerId="ADAL" clId="{A3DBC9EE-D7FE-4D12-869A-209AA71D3593}" dt="2025-07-07T11:00:27.153" v="54" actId="1036"/>
        <pc:sldMkLst>
          <pc:docMk/>
          <pc:sldMk cId="1174186361" sldId="256"/>
        </pc:sldMkLst>
        <pc:spChg chg="mod">
          <ac:chgData name="Igor Viegas Alves Fernandes de Souza" userId="de047f23-ab0c-4cfb-932c-5b762d409bbc" providerId="ADAL" clId="{A3DBC9EE-D7FE-4D12-869A-209AA71D3593}" dt="2025-07-07T10:58:38.493" v="37" actId="1038"/>
          <ac:spMkLst>
            <pc:docMk/>
            <pc:sldMk cId="1174186361" sldId="256"/>
            <ac:spMk id="73" creationId="{220F4DB5-7BD2-18A4-AF1C-90613E18A96C}"/>
          </ac:spMkLst>
        </pc:spChg>
        <pc:spChg chg="mod">
          <ac:chgData name="Igor Viegas Alves Fernandes de Souza" userId="de047f23-ab0c-4cfb-932c-5b762d409bbc" providerId="ADAL" clId="{A3DBC9EE-D7FE-4D12-869A-209AA71D3593}" dt="2025-07-07T11:00:10.524" v="51" actId="14100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Igor Viegas Alves Fernandes de Souza" userId="de047f23-ab0c-4cfb-932c-5b762d409bbc" providerId="ADAL" clId="{A3DBC9EE-D7FE-4D12-869A-209AA71D3593}" dt="2025-07-07T11:00:27.153" v="54" actId="1036"/>
          <ac:spMkLst>
            <pc:docMk/>
            <pc:sldMk cId="1174186361" sldId="256"/>
            <ac:spMk id="80" creationId="{144D084B-70A7-B767-2F59-CB16F5008E9B}"/>
          </ac:spMkLst>
        </pc:spChg>
        <pc:grpChg chg="mod">
          <ac:chgData name="Igor Viegas Alves Fernandes de Souza" userId="de047f23-ab0c-4cfb-932c-5b762d409bbc" providerId="ADAL" clId="{A3DBC9EE-D7FE-4D12-869A-209AA71D3593}" dt="2025-07-07T10:56:19.449" v="0" actId="1076"/>
          <ac:grpSpMkLst>
            <pc:docMk/>
            <pc:sldMk cId="1174186361" sldId="256"/>
            <ac:grpSpMk id="15" creationId="{97F93987-C282-929B-BD30-DBD83795661D}"/>
          </ac:grpSpMkLst>
        </pc:grpChg>
        <pc:graphicFrameChg chg="add del mod">
          <ac:chgData name="Igor Viegas Alves Fernandes de Souza" userId="de047f23-ab0c-4cfb-932c-5b762d409bbc" providerId="ADAL" clId="{A3DBC9EE-D7FE-4D12-869A-209AA71D3593}" dt="2025-07-07T10:59:59.844" v="49" actId="478"/>
          <ac:graphicFrameMkLst>
            <pc:docMk/>
            <pc:sldMk cId="1174186361" sldId="256"/>
            <ac:graphicFrameMk id="91" creationId="{B325A51A-A767-DAF6-B32B-37650F5F1312}"/>
          </ac:graphicFrameMkLst>
        </pc:graphicFrameChg>
        <pc:picChg chg="mod">
          <ac:chgData name="Igor Viegas Alves Fernandes de Souza" userId="de047f23-ab0c-4cfb-932c-5b762d409bbc" providerId="ADAL" clId="{A3DBC9EE-D7FE-4D12-869A-209AA71D3593}" dt="2025-07-07T10:58:38.493" v="37" actId="1038"/>
          <ac:picMkLst>
            <pc:docMk/>
            <pc:sldMk cId="1174186361" sldId="256"/>
            <ac:picMk id="87" creationId="{601BA0B5-B29A-588E-04E4-8BE35D464982}"/>
          </ac:picMkLst>
        </pc:picChg>
        <pc:cxnChg chg="del mod">
          <ac:chgData name="Igor Viegas Alves Fernandes de Souza" userId="de047f23-ab0c-4cfb-932c-5b762d409bbc" providerId="ADAL" clId="{A3DBC9EE-D7FE-4D12-869A-209AA71D3593}" dt="2025-07-07T10:58:52.297" v="39" actId="478"/>
          <ac:cxnSpMkLst>
            <pc:docMk/>
            <pc:sldMk cId="1174186361" sldId="256"/>
            <ac:cxnSpMk id="78" creationId="{029B00B6-4928-5B79-62A3-65449AABAC10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49.645" v="38" actId="14100"/>
          <ac:cxnSpMkLst>
            <pc:docMk/>
            <pc:sldMk cId="1174186361" sldId="256"/>
            <ac:cxnSpMk id="88" creationId="{0146927F-48F1-4B26-4D33-28261A481206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59.490" v="40" actId="571"/>
          <ac:cxnSpMkLst>
            <pc:docMk/>
            <pc:sldMk cId="1174186361" sldId="256"/>
            <ac:cxnSpMk id="90" creationId="{A24625C9-39D9-B8D4-77F9-AA9A279D3E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8" Type="http://schemas.openxmlformats.org/officeDocument/2006/relationships/image" Target="../media/image9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67777" y="4673670"/>
            <a:ext cx="3704256" cy="2052871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266994"/>
            <a:ext cx="39309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 err="1" smtClean="0">
                <a:solidFill>
                  <a:srgbClr val="00B2A9"/>
                </a:solidFill>
                <a:latin typeface="Petrobras Sans" panose="020B0606020204030204" pitchFamily="34" charset="0"/>
              </a:rPr>
              <a:t>Litoteca</a:t>
            </a:r>
            <a:r>
              <a:rPr lang="pt-BR" sz="2200" b="1" dirty="0" smtClean="0">
                <a:solidFill>
                  <a:srgbClr val="00B2A9"/>
                </a:solidFill>
                <a:latin typeface="Petrobras Sans" panose="020B0606020204030204" pitchFamily="34" charset="0"/>
              </a:rPr>
              <a:t> URCA</a:t>
            </a:r>
            <a:endParaRPr lang="pt-BR" sz="2200" b="1" dirty="0">
              <a:solidFill>
                <a:srgbClr val="00B2A9"/>
              </a:solidFill>
              <a:latin typeface="Petrobras Sans" panose="020B060602020403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47680" y="1651000"/>
            <a:ext cx="7514119" cy="3004232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47679" y="4673670"/>
            <a:ext cx="3691421" cy="2047274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119693" y="1586262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pic>
        <p:nvPicPr>
          <p:cNvPr id="34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2924" y="1610898"/>
            <a:ext cx="558280" cy="55828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119693" y="1845321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20/05/2025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8995603" y="1592352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8950128" y="1844127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19/05/2027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pic>
        <p:nvPicPr>
          <p:cNvPr id="42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8506157" y="1728912"/>
            <a:ext cx="445021" cy="445021"/>
          </a:xfrm>
          <a:prstGeom prst="rect">
            <a:avLst/>
          </a:prstGeom>
        </p:spPr>
      </p:pic>
      <p:pic>
        <p:nvPicPr>
          <p:cNvPr id="44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7336" y="4880630"/>
            <a:ext cx="581735" cy="581735"/>
          </a:xfrm>
          <a:prstGeom prst="rect">
            <a:avLst/>
          </a:prstGeom>
        </p:spPr>
      </p:pic>
      <p:sp>
        <p:nvSpPr>
          <p:cNvPr id="45" name="CaixaDeTexto 44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273321" y="5452331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  <a:endParaRPr lang="pt-BR" b="1" dirty="0">
              <a:solidFill>
                <a:srgbClr val="004165"/>
              </a:solidFill>
              <a:latin typeface="Petrobras Sans" panose="020B0606020204030204" pitchFamily="34" charset="0"/>
            </a:endParaRPr>
          </a:p>
        </p:txBody>
      </p:sp>
      <p:pic>
        <p:nvPicPr>
          <p:cNvPr id="48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3236" y="1713568"/>
            <a:ext cx="539750" cy="539750"/>
          </a:xfrm>
          <a:prstGeom prst="rect">
            <a:avLst/>
          </a:prstGeom>
        </p:spPr>
      </p:pic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811801" y="4793778"/>
            <a:ext cx="0" cy="1554646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4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351232" y="1631344"/>
            <a:ext cx="558280" cy="558280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4922094" y="1698441"/>
            <a:ext cx="137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>
            <a:off x="6416452" y="1661415"/>
            <a:ext cx="0" cy="513555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760270" y="4747053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909512" y="4620902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234173"/>
              </p:ext>
            </p:extLst>
          </p:nvPr>
        </p:nvGraphicFramePr>
        <p:xfrm>
          <a:off x="4377354" y="2228474"/>
          <a:ext cx="7444088" cy="2286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88796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171795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781817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901680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273646">
                <a:tc>
                  <a:txBody>
                    <a:bodyPr/>
                    <a:lstStyle/>
                    <a:p>
                      <a:r>
                        <a:rPr lang="pt-BR" sz="1100" dirty="0"/>
                        <a:t>Etapa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100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/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1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pPr algn="ctr"/>
                      <a:r>
                        <a:rPr lang="pt-BR" sz="1100" smtClean="0"/>
                        <a:t>1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dirty="0" smtClean="0"/>
                        <a:t>A FJA,</a:t>
                      </a:r>
                      <a:r>
                        <a:rPr lang="pt-BR" sz="1100" baseline="0" dirty="0" smtClean="0"/>
                        <a:t> </a:t>
                      </a:r>
                      <a:r>
                        <a:rPr lang="pt-BR" sz="1100" dirty="0" smtClean="0"/>
                        <a:t>SGB e </a:t>
                      </a:r>
                      <a:r>
                        <a:rPr lang="pt-BR" sz="1100" dirty="0" err="1" smtClean="0"/>
                        <a:t>Aldrago</a:t>
                      </a:r>
                      <a:r>
                        <a:rPr lang="pt-BR" sz="1100" dirty="0" smtClean="0"/>
                        <a:t> Florestal estão atendendo às exigências constantes nos comunicados (“comunique-se”) da SMDU e de outros órgãos do Município do Rio de Janeiro (GEORIO, CET-RIO, SUBCLA/ARV), com vistas à obtenção da licença</a:t>
                      </a:r>
                      <a:r>
                        <a:rPr lang="pt-BR" sz="1100" baseline="0" dirty="0" smtClean="0"/>
                        <a:t> de obras da </a:t>
                      </a:r>
                      <a:r>
                        <a:rPr lang="pt-BR" sz="1100" baseline="0" dirty="0" err="1" smtClean="0"/>
                        <a:t>Litoteca</a:t>
                      </a:r>
                      <a:r>
                        <a:rPr lang="pt-BR" sz="1100" baseline="0" dirty="0" smtClean="0"/>
                        <a:t> URCA.</a:t>
                      </a:r>
                    </a:p>
                    <a:p>
                      <a:pPr algn="just"/>
                      <a:r>
                        <a:rPr lang="pt-BR" sz="1100" baseline="0" dirty="0" smtClean="0"/>
                        <a:t>No dia 08/06/2026, houve a obtenção da viabilidade do empreendimento junto à DPA-DPE (Águas do Rio).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Em andamento</a:t>
                      </a:r>
                      <a:endParaRPr lang="pt-BR" sz="11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75424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2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100" baseline="0" dirty="0" smtClean="0"/>
                        <a:t>A coordenação irá enviar processo de reformulação para cobrir custos relacionados a aquisição de equipamentos e custo da planilha orçamentária. O processo de reformulação será custeado com os rendimentos financeiros do projeto.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-</a:t>
                      </a:r>
                      <a:endParaRPr lang="pt-B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 smtClean="0"/>
                        <a:t>Em breve</a:t>
                      </a:r>
                      <a:endParaRPr lang="pt-BR" sz="1100" baseline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17007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91436" y="405506"/>
            <a:ext cx="425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dirty="0"/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ABBE117-E962-1700-D752-71C958DAF906}"/>
              </a:ext>
            </a:extLst>
          </p:cNvPr>
          <p:cNvSpPr txBox="1">
            <a:spLocks/>
          </p:cNvSpPr>
          <p:nvPr/>
        </p:nvSpPr>
        <p:spPr>
          <a:xfrm>
            <a:off x="8164398" y="5116385"/>
            <a:ext cx="36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pt-BR" sz="1200" dirty="0">
                <a:solidFill>
                  <a:schemeClr val="bg1"/>
                </a:solidFill>
                <a:latin typeface="Aptos Narrow" panose="020B0004020202020204" pitchFamily="34" charset="0"/>
              </a:rPr>
              <a:t>Demora da prefeitura do RJ para a licença de obra</a:t>
            </a:r>
            <a:r>
              <a:rPr lang="pt-BR" sz="1200" dirty="0" smtClean="0">
                <a:solidFill>
                  <a:schemeClr val="bg1"/>
                </a:solidFill>
                <a:latin typeface="Aptos Narrow" panose="020B0004020202020204" pitchFamily="34" charset="0"/>
              </a:rPr>
              <a:t>;</a:t>
            </a:r>
            <a:endParaRPr lang="pt-BR" sz="1200" dirty="0">
              <a:solidFill>
                <a:schemeClr val="bg1"/>
              </a:solidFill>
              <a:latin typeface="Aptos Narrow" panose="020B0004020202020204" pitchFamily="34" charset="0"/>
            </a:endParaRPr>
          </a:p>
        </p:txBody>
      </p:sp>
      <p:pic>
        <p:nvPicPr>
          <p:cNvPr id="8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10800000">
            <a:off x="4402306" y="4565501"/>
            <a:ext cx="551157" cy="581270"/>
          </a:xfrm>
          <a:prstGeom prst="rect">
            <a:avLst/>
          </a:prstGeom>
        </p:spPr>
      </p:pic>
      <p:pic>
        <p:nvPicPr>
          <p:cNvPr id="85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265054" y="4675993"/>
            <a:ext cx="541220" cy="541220"/>
          </a:xfrm>
          <a:prstGeom prst="rect">
            <a:avLst/>
          </a:prstGeom>
        </p:spPr>
      </p:pic>
      <p:pic>
        <p:nvPicPr>
          <p:cNvPr id="87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4330290" y="4859867"/>
            <a:ext cx="36477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sz="1200" dirty="0"/>
          </a:p>
          <a:p>
            <a:pPr marL="342900" indent="-342900" algn="just">
              <a:buAutoNum type="arabicParenR"/>
            </a:pPr>
            <a:r>
              <a:rPr lang="pt-BR" sz="1200" dirty="0" smtClean="0"/>
              <a:t>Abertura das propostas para a obra da </a:t>
            </a:r>
            <a:r>
              <a:rPr lang="pt-BR" sz="1200" dirty="0" err="1" smtClean="0"/>
              <a:t>Litoteca</a:t>
            </a:r>
            <a:r>
              <a:rPr lang="pt-BR" sz="1200" dirty="0" smtClean="0"/>
              <a:t> Urca, prevista para o dia </a:t>
            </a:r>
            <a:r>
              <a:rPr lang="pt-BR" sz="1200" dirty="0" smtClean="0"/>
              <a:t>21/09/2026</a:t>
            </a:r>
            <a:r>
              <a:rPr lang="pt-BR" sz="1200" dirty="0" smtClean="0">
                <a:solidFill>
                  <a:srgbClr val="FF0000"/>
                </a:solidFill>
              </a:rPr>
              <a:t>;</a:t>
            </a:r>
            <a:endParaRPr lang="pt-BR" sz="1200" dirty="0">
              <a:solidFill>
                <a:srgbClr val="FF0000"/>
              </a:solidFill>
            </a:endParaRPr>
          </a:p>
          <a:p>
            <a:pPr marL="342900" indent="-342900" algn="just">
              <a:buAutoNum type="arabicParenR"/>
            </a:pPr>
            <a:r>
              <a:rPr lang="pt-BR" sz="1200" dirty="0"/>
              <a:t>Após a conclusão do processo licitatório da </a:t>
            </a:r>
            <a:r>
              <a:rPr lang="pt-BR" sz="1200" dirty="0" smtClean="0"/>
              <a:t>/obra</a:t>
            </a:r>
            <a:r>
              <a:rPr lang="pt-BR" sz="1200" dirty="0"/>
              <a:t>, a </a:t>
            </a:r>
            <a:r>
              <a:rPr lang="pt-BR" sz="1200" dirty="0" smtClean="0"/>
              <a:t>coordenação / ponto </a:t>
            </a:r>
            <a:r>
              <a:rPr lang="pt-BR" sz="1200" dirty="0"/>
              <a:t>focal </a:t>
            </a:r>
            <a:r>
              <a:rPr lang="pt-BR" sz="1200" dirty="0" smtClean="0"/>
              <a:t>encaminharão a solicitação de aditivo </a:t>
            </a:r>
            <a:r>
              <a:rPr lang="pt-BR" sz="1200" dirty="0"/>
              <a:t>de </a:t>
            </a:r>
            <a:r>
              <a:rPr lang="pt-BR" sz="1200" dirty="0" smtClean="0"/>
              <a:t>valor no SIGITEC;</a:t>
            </a:r>
            <a:endParaRPr lang="pt-BR" sz="1200" dirty="0"/>
          </a:p>
          <a:p>
            <a:pPr marL="342900" indent="-342900" algn="just">
              <a:buAutoNum type="arabicParenR"/>
            </a:pPr>
            <a:r>
              <a:rPr lang="pt-BR" sz="1200" dirty="0" smtClean="0"/>
              <a:t>Obtenção </a:t>
            </a:r>
            <a:r>
              <a:rPr lang="pt-BR" sz="1200" dirty="0"/>
              <a:t>da licença de obras </a:t>
            </a:r>
            <a:r>
              <a:rPr lang="pt-BR" sz="1200" dirty="0" smtClean="0"/>
              <a:t>da </a:t>
            </a:r>
            <a:r>
              <a:rPr lang="pt-BR" sz="1200" dirty="0" err="1" smtClean="0"/>
              <a:t>Litoteca</a:t>
            </a:r>
            <a:r>
              <a:rPr lang="pt-BR" sz="1200" dirty="0" smtClean="0"/>
              <a:t> Urca;</a:t>
            </a:r>
            <a:endParaRPr lang="pt-BR" sz="1200" dirty="0"/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383740" y="2271754"/>
            <a:ext cx="38244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latin typeface="Aptos Narrow" panose="020B0004020202020204" pitchFamily="34" charset="0"/>
              </a:rPr>
              <a:t>A edificação da </a:t>
            </a:r>
            <a:r>
              <a:rPr lang="pt-BR" sz="1600" dirty="0" err="1" smtClean="0">
                <a:latin typeface="Aptos Narrow" panose="020B0004020202020204" pitchFamily="34" charset="0"/>
              </a:rPr>
              <a:t>Litoteca</a:t>
            </a:r>
            <a:r>
              <a:rPr lang="pt-BR" sz="1600" dirty="0" smtClean="0">
                <a:latin typeface="Aptos Narrow" panose="020B0004020202020204" pitchFamily="34" charset="0"/>
              </a:rPr>
              <a:t> Urca da Rede SGB de PD &amp; I com Rochas e Fluídos de Bacias Petrolíferas.</a:t>
            </a:r>
            <a:endParaRPr lang="pt-BR" sz="1600" dirty="0">
              <a:latin typeface="Aptos Narrow" panose="020B0004020202020204" pitchFamily="34" charset="0"/>
            </a:endParaRPr>
          </a:p>
          <a:p>
            <a:pPr algn="just"/>
            <a:r>
              <a:rPr lang="pt-BR" sz="1600" dirty="0" smtClean="0">
                <a:latin typeface="Aptos Narrow" panose="020B0004020202020204" pitchFamily="34" charset="0"/>
              </a:rPr>
              <a:t>Construir a </a:t>
            </a:r>
            <a:r>
              <a:rPr lang="pt-BR" sz="1600" dirty="0" err="1" smtClean="0">
                <a:latin typeface="Aptos Narrow" panose="020B0004020202020204" pitchFamily="34" charset="0"/>
              </a:rPr>
              <a:t>Litoteca</a:t>
            </a:r>
            <a:r>
              <a:rPr lang="pt-BR" sz="1600" dirty="0" smtClean="0">
                <a:latin typeface="Aptos Narrow" panose="020B0004020202020204" pitchFamily="34" charset="0"/>
              </a:rPr>
              <a:t> que será destinada ao acondicionamento de amostras de testemunhos de sondagem, calha, amostras laterais, plugues, lâminas, fluídos e resíduos de análises. Instalação de laboratórios para unidade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0544" y="1696337"/>
            <a:ext cx="2538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Petrobras Sans" panose="020B0606020204030204" pitchFamily="34" charset="0"/>
              </a:rPr>
              <a:t>Plano de Trabalho</a:t>
            </a:r>
            <a:endParaRPr lang="pt-BR" b="1" dirty="0">
              <a:latin typeface="Petrobras Sans" panose="020B0606020204030204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0544" y="198155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2022/00433-3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373009" y="4880630"/>
            <a:ext cx="1862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6,9 MM</a:t>
            </a:r>
          </a:p>
          <a:p>
            <a:r>
              <a:rPr lang="pt-BR" sz="1200" dirty="0" smtClean="0">
                <a:latin typeface="Aptos Narrow" panose="020B0004020202020204" pitchFamily="34" charset="0"/>
              </a:rPr>
              <a:t>31/07/2025</a:t>
            </a:r>
            <a:endParaRPr lang="pt-BR" sz="1200" dirty="0">
              <a:latin typeface="Aptos Narrow" panose="020B0004020202020204" pitchFamily="34" charset="0"/>
            </a:endParaRPr>
          </a:p>
          <a:p>
            <a:endParaRPr lang="pt-BR" sz="1200" b="1" dirty="0" smtClean="0">
              <a:solidFill>
                <a:srgbClr val="FFFF00"/>
              </a:solidFill>
              <a:latin typeface="Aptos Narrow" panose="020B00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345946" y="5452331"/>
            <a:ext cx="18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5,0 MM </a:t>
            </a:r>
            <a:r>
              <a:rPr lang="pt-BR" sz="1200" b="1" dirty="0" smtClean="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353496" y="5893620"/>
            <a:ext cx="1862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5,0 MM </a:t>
            </a:r>
            <a:r>
              <a:rPr lang="pt-BR" sz="1200" b="1" dirty="0" smtClean="0">
                <a:solidFill>
                  <a:srgbClr val="FFFF00"/>
                </a:solidFill>
                <a:latin typeface="Aptos Narrow" panose="020B0004020202020204" pitchFamily="34" charset="0"/>
              </a:rPr>
              <a:t> 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390469" y="5928963"/>
            <a:ext cx="1465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ptos Narrow" panose="020B0004020202020204" pitchFamily="34" charset="0"/>
              </a:rPr>
              <a:t>R$ </a:t>
            </a:r>
            <a:r>
              <a:rPr lang="pt-BR" sz="1200" dirty="0" smtClean="0">
                <a:latin typeface="Aptos Narrow" panose="020B0004020202020204" pitchFamily="34" charset="0"/>
              </a:rPr>
              <a:t>16,92 </a:t>
            </a:r>
            <a:r>
              <a:rPr lang="pt-BR" sz="1200" dirty="0">
                <a:latin typeface="Aptos Narrow" panose="020B0004020202020204" pitchFamily="34" charset="0"/>
              </a:rPr>
              <a:t>MM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2061406" y="4915539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2074493" y="5405922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23C2D7D7-676A-BB79-70C3-B5559B2B78A3}"/>
              </a:ext>
            </a:extLst>
          </p:cNvPr>
          <p:cNvSpPr/>
          <p:nvPr/>
        </p:nvSpPr>
        <p:spPr>
          <a:xfrm>
            <a:off x="2076676" y="5896305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3</a:t>
            </a:r>
          </a:p>
        </p:txBody>
      </p:sp>
      <p:pic>
        <p:nvPicPr>
          <p:cNvPr id="62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350371" y="4897957"/>
            <a:ext cx="312263" cy="312263"/>
          </a:xfrm>
          <a:prstGeom prst="rect">
            <a:avLst/>
          </a:prstGeom>
        </p:spPr>
      </p:pic>
      <p:sp>
        <p:nvSpPr>
          <p:cNvPr id="58" name="CaixaDeTexto 57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73814" y="354715"/>
            <a:ext cx="42509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400" dirty="0" smtClean="0"/>
              <a:t>Publicado, pela FINATEC, o </a:t>
            </a:r>
            <a:r>
              <a:rPr lang="pt-BR" sz="1400" dirty="0" smtClean="0"/>
              <a:t>novo edital </a:t>
            </a:r>
            <a:r>
              <a:rPr lang="pt-BR" sz="1400" dirty="0" smtClean="0"/>
              <a:t>de obras da </a:t>
            </a:r>
            <a:r>
              <a:rPr lang="pt-BR" sz="1400" dirty="0" err="1" smtClean="0"/>
              <a:t>Litoteca</a:t>
            </a:r>
            <a:r>
              <a:rPr lang="pt-BR" sz="1400" dirty="0" smtClean="0"/>
              <a:t> </a:t>
            </a:r>
            <a:r>
              <a:rPr lang="pt-BR" sz="1400" dirty="0" smtClean="0"/>
              <a:t>Urca – 4° edital;</a:t>
            </a:r>
            <a:endParaRPr lang="pt-BR" sz="1400" dirty="0"/>
          </a:p>
          <a:p>
            <a:pPr marL="342900" indent="-342900" algn="just">
              <a:buAutoNum type="arabicParenR"/>
            </a:pPr>
            <a:r>
              <a:rPr lang="pt-BR" sz="1400" dirty="0" smtClean="0"/>
              <a:t>Homologada, pela FINATEC,  </a:t>
            </a:r>
            <a:r>
              <a:rPr lang="pt-BR" sz="1400" dirty="0"/>
              <a:t>a</a:t>
            </a:r>
            <a:r>
              <a:rPr lang="pt-BR" sz="1400" dirty="0" smtClean="0"/>
              <a:t> empresa vencedora do processo licitatório do </a:t>
            </a:r>
            <a:r>
              <a:rPr lang="pt-BR" sz="1400" dirty="0" err="1" smtClean="0"/>
              <a:t>diligenciamento</a:t>
            </a:r>
            <a:r>
              <a:rPr lang="pt-BR" sz="1400" dirty="0" smtClean="0"/>
              <a:t> das obras da </a:t>
            </a:r>
            <a:r>
              <a:rPr lang="pt-BR" sz="1400" dirty="0" err="1" smtClean="0"/>
              <a:t>Litoteca</a:t>
            </a:r>
            <a:r>
              <a:rPr lang="pt-BR" sz="1400" dirty="0" smtClean="0"/>
              <a:t> Urca;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314</Words>
  <Application>Microsoft Office PowerPoint</Application>
  <PresentationFormat>Widescreen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Usuário</cp:lastModifiedBy>
  <cp:revision>110</cp:revision>
  <dcterms:created xsi:type="dcterms:W3CDTF">2025-07-07T09:08:08Z</dcterms:created>
  <dcterms:modified xsi:type="dcterms:W3CDTF">2026-09-01T16:01:11Z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