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BC9EE-D7FE-4D12-869A-209AA71D3593}" v="3" dt="2025-07-07T10:59:4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456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Viegas Alves Fernandes de Souza" userId="de047f23-ab0c-4cfb-932c-5b762d409bbc" providerId="ADAL" clId="{A3DBC9EE-D7FE-4D12-869A-209AA71D3593}"/>
    <pc:docChg chg="undo custSel modSld">
      <pc:chgData name="Igor Viegas Alves Fernandes de Souza" userId="de047f23-ab0c-4cfb-932c-5b762d409bbc" providerId="ADAL" clId="{A3DBC9EE-D7FE-4D12-869A-209AA71D3593}" dt="2025-07-07T11:00:27.153" v="54" actId="1036"/>
      <pc:docMkLst>
        <pc:docMk/>
      </pc:docMkLst>
      <pc:sldChg chg="addSp delSp modSp mod">
        <pc:chgData name="Igor Viegas Alves Fernandes de Souza" userId="de047f23-ab0c-4cfb-932c-5b762d409bbc" providerId="ADAL" clId="{A3DBC9EE-D7FE-4D12-869A-209AA71D3593}" dt="2025-07-07T11:00:27.153" v="54" actId="1036"/>
        <pc:sldMkLst>
          <pc:docMk/>
          <pc:sldMk cId="1174186361" sldId="256"/>
        </pc:sldMkLst>
        <pc:spChg chg="mod">
          <ac:chgData name="Igor Viegas Alves Fernandes de Souza" userId="de047f23-ab0c-4cfb-932c-5b762d409bbc" providerId="ADAL" clId="{A3DBC9EE-D7FE-4D12-869A-209AA71D3593}" dt="2025-07-07T10:58:38.493" v="37" actId="1038"/>
          <ac:spMkLst>
            <pc:docMk/>
            <pc:sldMk cId="1174186361" sldId="256"/>
            <ac:spMk id="73" creationId="{220F4DB5-7BD2-18A4-AF1C-90613E18A96C}"/>
          </ac:spMkLst>
        </pc:spChg>
        <pc:spChg chg="mod">
          <ac:chgData name="Igor Viegas Alves Fernandes de Souza" userId="de047f23-ab0c-4cfb-932c-5b762d409bbc" providerId="ADAL" clId="{A3DBC9EE-D7FE-4D12-869A-209AA71D3593}" dt="2025-07-07T11:00:10.524" v="51" actId="14100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Igor Viegas Alves Fernandes de Souza" userId="de047f23-ab0c-4cfb-932c-5b762d409bbc" providerId="ADAL" clId="{A3DBC9EE-D7FE-4D12-869A-209AA71D3593}" dt="2025-07-07T11:00:27.153" v="54" actId="1036"/>
          <ac:spMkLst>
            <pc:docMk/>
            <pc:sldMk cId="1174186361" sldId="256"/>
            <ac:spMk id="80" creationId="{144D084B-70A7-B767-2F59-CB16F5008E9B}"/>
          </ac:spMkLst>
        </pc:spChg>
        <pc:grpChg chg="mod">
          <ac:chgData name="Igor Viegas Alves Fernandes de Souza" userId="de047f23-ab0c-4cfb-932c-5b762d409bbc" providerId="ADAL" clId="{A3DBC9EE-D7FE-4D12-869A-209AA71D3593}" dt="2025-07-07T10:56:19.449" v="0" actId="1076"/>
          <ac:grpSpMkLst>
            <pc:docMk/>
            <pc:sldMk cId="1174186361" sldId="256"/>
            <ac:grpSpMk id="15" creationId="{97F93987-C282-929B-BD30-DBD83795661D}"/>
          </ac:grpSpMkLst>
        </pc:grpChg>
        <pc:graphicFrameChg chg="add del mod">
          <ac:chgData name="Igor Viegas Alves Fernandes de Souza" userId="de047f23-ab0c-4cfb-932c-5b762d409bbc" providerId="ADAL" clId="{A3DBC9EE-D7FE-4D12-869A-209AA71D3593}" dt="2025-07-07T10:59:59.844" v="49" actId="478"/>
          <ac:graphicFrameMkLst>
            <pc:docMk/>
            <pc:sldMk cId="1174186361" sldId="256"/>
            <ac:graphicFrameMk id="91" creationId="{B325A51A-A767-DAF6-B32B-37650F5F1312}"/>
          </ac:graphicFrameMkLst>
        </pc:graphicFrameChg>
        <pc:picChg chg="mod">
          <ac:chgData name="Igor Viegas Alves Fernandes de Souza" userId="de047f23-ab0c-4cfb-932c-5b762d409bbc" providerId="ADAL" clId="{A3DBC9EE-D7FE-4D12-869A-209AA71D3593}" dt="2025-07-07T10:58:38.493" v="37" actId="1038"/>
          <ac:picMkLst>
            <pc:docMk/>
            <pc:sldMk cId="1174186361" sldId="256"/>
            <ac:picMk id="87" creationId="{601BA0B5-B29A-588E-04E4-8BE35D464982}"/>
          </ac:picMkLst>
        </pc:picChg>
        <pc:cxnChg chg="del mod">
          <ac:chgData name="Igor Viegas Alves Fernandes de Souza" userId="de047f23-ab0c-4cfb-932c-5b762d409bbc" providerId="ADAL" clId="{A3DBC9EE-D7FE-4D12-869A-209AA71D3593}" dt="2025-07-07T10:58:52.297" v="39" actId="478"/>
          <ac:cxnSpMkLst>
            <pc:docMk/>
            <pc:sldMk cId="1174186361" sldId="256"/>
            <ac:cxnSpMk id="78" creationId="{029B00B6-4928-5B79-62A3-65449AABAC10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49.645" v="38" actId="14100"/>
          <ac:cxnSpMkLst>
            <pc:docMk/>
            <pc:sldMk cId="1174186361" sldId="256"/>
            <ac:cxnSpMk id="88" creationId="{0146927F-48F1-4B26-4D33-28261A481206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59.490" v="40" actId="571"/>
          <ac:cxnSpMkLst>
            <pc:docMk/>
            <pc:sldMk cId="1174186361" sldId="256"/>
            <ac:cxnSpMk id="90" creationId="{A24625C9-39D9-B8D4-77F9-AA9A279D3E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8" Type="http://schemas.openxmlformats.org/officeDocument/2006/relationships/image" Target="../media/image9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16960" y="4747053"/>
            <a:ext cx="3704256" cy="2072631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266994"/>
            <a:ext cx="3930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 smtClean="0">
                <a:solidFill>
                  <a:srgbClr val="00B2A9"/>
                </a:solidFill>
                <a:latin typeface="Petrobras Sans" panose="020B0606020204030204" pitchFamily="34" charset="0"/>
              </a:rPr>
              <a:t>Centro de Referência em Geociências (CRG)</a:t>
            </a:r>
            <a:endParaRPr lang="pt-BR" sz="2200" b="1" dirty="0">
              <a:solidFill>
                <a:srgbClr val="00B2A9"/>
              </a:solidFill>
              <a:latin typeface="Petrobras Sans" panose="020B060602020403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47680" y="1651000"/>
            <a:ext cx="7514119" cy="3027226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47679" y="4763737"/>
            <a:ext cx="3691421" cy="2046136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141506" y="1623496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pic>
        <p:nvPicPr>
          <p:cNvPr id="34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20610" y="1621823"/>
            <a:ext cx="558280" cy="55828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114903" y="1858026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15/05/2025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9289796" y="1640912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9289796" y="187800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14/05/2027</a:t>
            </a:r>
          </a:p>
        </p:txBody>
      </p:sp>
      <p:pic>
        <p:nvPicPr>
          <p:cNvPr id="42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800000">
            <a:off x="8827797" y="1672025"/>
            <a:ext cx="445021" cy="445021"/>
          </a:xfrm>
          <a:prstGeom prst="rect">
            <a:avLst/>
          </a:prstGeom>
        </p:spPr>
      </p:pic>
      <p:pic>
        <p:nvPicPr>
          <p:cNvPr id="44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4968" y="4881651"/>
            <a:ext cx="581735" cy="581735"/>
          </a:xfrm>
          <a:prstGeom prst="rect">
            <a:avLst/>
          </a:prstGeom>
        </p:spPr>
      </p:pic>
      <p:pic>
        <p:nvPicPr>
          <p:cNvPr id="48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4183" y="1680712"/>
            <a:ext cx="539750" cy="539750"/>
          </a:xfrm>
          <a:prstGeom prst="rect">
            <a:avLst/>
          </a:prstGeom>
        </p:spPr>
      </p:pic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758111" y="4821015"/>
            <a:ext cx="0" cy="1554646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436242" y="1622246"/>
            <a:ext cx="558280" cy="558280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5007104" y="1689343"/>
            <a:ext cx="137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>
            <a:off x="6481230" y="1690132"/>
            <a:ext cx="0" cy="368543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679321" y="4835404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857841" y="4883896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639067"/>
              </p:ext>
            </p:extLst>
          </p:nvPr>
        </p:nvGraphicFramePr>
        <p:xfrm>
          <a:off x="4409653" y="2240703"/>
          <a:ext cx="7398165" cy="2453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9131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049398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783051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986585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294419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/>
                        <a:t>Etapa4</a:t>
                      </a:r>
                      <a:endParaRPr lang="pt-B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271771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1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900" dirty="0" smtClean="0"/>
                        <a:t>A FJA,</a:t>
                      </a:r>
                      <a:r>
                        <a:rPr lang="pt-BR" sz="900" baseline="0" dirty="0" smtClean="0"/>
                        <a:t> </a:t>
                      </a:r>
                      <a:r>
                        <a:rPr lang="pt-BR" sz="900" dirty="0" smtClean="0"/>
                        <a:t>SGB e </a:t>
                      </a:r>
                      <a:r>
                        <a:rPr lang="pt-BR" sz="900" dirty="0" err="1" smtClean="0"/>
                        <a:t>Aldrago</a:t>
                      </a:r>
                      <a:r>
                        <a:rPr lang="pt-BR" sz="900" dirty="0" smtClean="0"/>
                        <a:t> Florestal estão atendendo às exigências constantes nos comunicados (“comunique-se”) da SMDU e de outros órgãos do Município do Rio de Janeiro (GEORIO, CET-RIO, SUBCLA/ARV), com vistas à obtenção da licença</a:t>
                      </a:r>
                      <a:r>
                        <a:rPr lang="pt-BR" sz="900" baseline="0" dirty="0" smtClean="0"/>
                        <a:t> de obras do CRG.</a:t>
                      </a:r>
                    </a:p>
                    <a:p>
                      <a:pPr algn="just"/>
                      <a:r>
                        <a:rPr lang="pt-BR" sz="900" baseline="0" dirty="0" smtClean="0"/>
                        <a:t>No dia 08/06/2026, houve a obtenção da viabilidade do empreendimento junto à DPA-DPE (Águas do Rio).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2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Em andamento</a:t>
                      </a:r>
                      <a:endParaRPr lang="pt-BR" sz="9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91428"/>
                  </a:ext>
                </a:extLst>
              </a:tr>
              <a:tr h="271771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2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900" baseline="0" dirty="0" smtClean="0"/>
                        <a:t> </a:t>
                      </a:r>
                      <a:r>
                        <a:rPr lang="pt-BR" sz="900" baseline="0" dirty="0" smtClean="0"/>
                        <a:t>No dia 27/07/2026, a FINATEC assina o contrato com o Consórcio Geociências </a:t>
                      </a:r>
                      <a:r>
                        <a:rPr lang="pt-BR" sz="900" baseline="0" dirty="0" smtClean="0"/>
                        <a:t>RJ para a execução da obra do CRG. No dia 06/08/2026, a FINATEC assina o contrato com a BAGGIO ARQUITETURA CONSULTORIA SS LTDA para o </a:t>
                      </a:r>
                      <a:r>
                        <a:rPr lang="pt-BR" sz="900" baseline="0" dirty="0" err="1" smtClean="0"/>
                        <a:t>diligenciamento</a:t>
                      </a:r>
                      <a:r>
                        <a:rPr lang="pt-BR" sz="900" baseline="0" dirty="0" smtClean="0"/>
                        <a:t> da obra do CRG. </a:t>
                      </a:r>
                    </a:p>
                    <a:p>
                      <a:pPr algn="just"/>
                      <a:r>
                        <a:rPr lang="pt-BR" sz="900" baseline="0" dirty="0" smtClean="0"/>
                        <a:t>As </a:t>
                      </a:r>
                      <a:r>
                        <a:rPr lang="pt-BR" sz="900" baseline="0" dirty="0" smtClean="0"/>
                        <a:t>obras iniciarão após a obtenção da licença de obras (em andamento).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-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/>
                        <a:t>Concluída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15088"/>
                  </a:ext>
                </a:extLst>
              </a:tr>
              <a:tr h="271771"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4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900" dirty="0" smtClean="0"/>
                        <a:t>No dia 14/07/2026, o</a:t>
                      </a:r>
                      <a:r>
                        <a:rPr lang="pt-BR" sz="900" baseline="0" dirty="0" smtClean="0"/>
                        <a:t> ponto focal do CRG encaminhou a solicitação de aditivo de valor para a obra do CRG no valor de  R$ 1.469.526,26. No dia 21/07/2026, a Petrobras habilitou, no SIGITEC, a solicitação de aditivo de valor</a:t>
                      </a:r>
                      <a:r>
                        <a:rPr lang="pt-BR" sz="900" baseline="0" dirty="0" smtClean="0"/>
                        <a:t>. No dia 18/08/2026, a Petrobras aprovou o aditivo </a:t>
                      </a:r>
                      <a:r>
                        <a:rPr lang="pt-BR" sz="900" baseline="0" smtClean="0"/>
                        <a:t>de valor.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 smtClean="0"/>
                        <a:t>1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 smtClean="0"/>
                        <a:t>Em</a:t>
                      </a:r>
                      <a:r>
                        <a:rPr lang="pt-BR" sz="900" baseline="0" dirty="0" smtClean="0"/>
                        <a:t> andamento</a:t>
                      </a:r>
                      <a:endParaRPr lang="pt-BR" sz="9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274829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47895" y="266308"/>
            <a:ext cx="4250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endParaRPr lang="pt-BR" sz="1200" dirty="0" smtClean="0"/>
          </a:p>
          <a:p>
            <a:pPr marL="342900" indent="-342900" algn="just">
              <a:buAutoNum type="arabicParenR"/>
            </a:pPr>
            <a:r>
              <a:rPr lang="pt-BR" sz="1200" dirty="0" smtClean="0"/>
              <a:t>Assinatura do contrato com o consórcio Geociências RJ para a obra do CRG;</a:t>
            </a:r>
            <a:endParaRPr lang="pt-BR" sz="1200" dirty="0"/>
          </a:p>
          <a:p>
            <a:pPr marL="342900" indent="-342900" algn="just">
              <a:buAutoNum type="arabicParenR"/>
            </a:pPr>
            <a:r>
              <a:rPr lang="pt-BR" sz="1200" dirty="0"/>
              <a:t>Assinatura do contrato com </a:t>
            </a:r>
            <a:r>
              <a:rPr lang="pt-BR" sz="1200" dirty="0" smtClean="0"/>
              <a:t>a empresa </a:t>
            </a:r>
            <a:r>
              <a:rPr lang="pt-BR" sz="1200" dirty="0" smtClean="0"/>
              <a:t>Baggio Arquitetura Consultoria SS LTDA </a:t>
            </a:r>
            <a:r>
              <a:rPr lang="pt-BR" sz="1200" dirty="0" smtClean="0"/>
              <a:t>para </a:t>
            </a:r>
            <a:r>
              <a:rPr lang="pt-BR" sz="1200" dirty="0" smtClean="0"/>
              <a:t>o </a:t>
            </a:r>
            <a:r>
              <a:rPr lang="pt-BR" sz="1200" dirty="0" err="1" smtClean="0"/>
              <a:t>diligenciamento</a:t>
            </a:r>
            <a:r>
              <a:rPr lang="pt-BR" sz="1200" dirty="0" smtClean="0"/>
              <a:t> </a:t>
            </a:r>
            <a:r>
              <a:rPr lang="pt-BR" sz="1200" dirty="0" smtClean="0"/>
              <a:t>da obra do CRG</a:t>
            </a:r>
            <a:endParaRPr lang="pt-BR" dirty="0"/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ABBE117-E962-1700-D752-71C958DAF906}"/>
              </a:ext>
            </a:extLst>
          </p:cNvPr>
          <p:cNvSpPr txBox="1">
            <a:spLocks/>
          </p:cNvSpPr>
          <p:nvPr/>
        </p:nvSpPr>
        <p:spPr>
          <a:xfrm>
            <a:off x="8186208" y="5262828"/>
            <a:ext cx="3621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pt-BR" sz="1200" dirty="0">
                <a:solidFill>
                  <a:schemeClr val="bg1"/>
                </a:solidFill>
                <a:latin typeface="Aptos Narrow" panose="020B0004020202020204" pitchFamily="34" charset="0"/>
              </a:rPr>
              <a:t> Demora da prefeitura do RJ para a licença de obra</a:t>
            </a:r>
            <a:r>
              <a:rPr lang="pt-BR" sz="1200" dirty="0" smtClean="0">
                <a:solidFill>
                  <a:schemeClr val="bg1"/>
                </a:solidFill>
                <a:latin typeface="Aptos Narrow" panose="020B0004020202020204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arenR"/>
            </a:pPr>
            <a:endParaRPr lang="pt-BR" sz="1200" dirty="0">
              <a:solidFill>
                <a:schemeClr val="bg1"/>
              </a:solidFill>
              <a:latin typeface="Aptos Narrow" panose="020B0004020202020204" pitchFamily="34" charset="0"/>
            </a:endParaRPr>
          </a:p>
          <a:p>
            <a:pPr algn="just"/>
            <a:endParaRPr lang="pt-BR" sz="1200" dirty="0" smtClean="0">
              <a:solidFill>
                <a:schemeClr val="bg1"/>
              </a:solidFill>
              <a:latin typeface="Aptos Narrow" panose="020B0004020202020204" pitchFamily="34" charset="0"/>
            </a:endParaRPr>
          </a:p>
        </p:txBody>
      </p:sp>
      <p:pic>
        <p:nvPicPr>
          <p:cNvPr id="8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 rot="10800000">
            <a:off x="4383120" y="4838143"/>
            <a:ext cx="551157" cy="551157"/>
          </a:xfrm>
          <a:prstGeom prst="rect">
            <a:avLst/>
          </a:prstGeom>
        </p:spPr>
      </p:pic>
      <p:pic>
        <p:nvPicPr>
          <p:cNvPr id="85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184105" y="4764344"/>
            <a:ext cx="541220" cy="541220"/>
          </a:xfrm>
          <a:prstGeom prst="rect">
            <a:avLst/>
          </a:prstGeom>
        </p:spPr>
      </p:pic>
      <p:pic>
        <p:nvPicPr>
          <p:cNvPr id="87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411005" y="2181890"/>
            <a:ext cx="3785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Aptos Narrow" panose="020B0004020202020204" pitchFamily="34" charset="0"/>
              </a:rPr>
              <a:t>Construção de estrutura predial para abrigar o Centro de Referência em Geociências:</a:t>
            </a:r>
          </a:p>
          <a:p>
            <a:pPr marL="342900" indent="-342900">
              <a:buAutoNum type="arabicParenR"/>
            </a:pPr>
            <a:r>
              <a:rPr lang="pt-BR" sz="1600" dirty="0" smtClean="0">
                <a:latin typeface="Aptos Narrow" panose="020B0004020202020204" pitchFamily="34" charset="0"/>
              </a:rPr>
              <a:t>Desenvolver de PD &amp; I na área do óleo &amp; gás voltados para </a:t>
            </a:r>
            <a:r>
              <a:rPr lang="pt-BR" sz="1600" dirty="0" err="1" smtClean="0">
                <a:latin typeface="Aptos Narrow" panose="020B0004020202020204" pitchFamily="34" charset="0"/>
              </a:rPr>
              <a:t>Isotopia</a:t>
            </a:r>
            <a:r>
              <a:rPr lang="pt-BR" sz="1600" dirty="0" smtClean="0">
                <a:latin typeface="Aptos Narrow" panose="020B0004020202020204" pitchFamily="34" charset="0"/>
              </a:rPr>
              <a:t> e Geocronologia;</a:t>
            </a:r>
          </a:p>
          <a:p>
            <a:pPr marL="342900" indent="-342900">
              <a:buAutoNum type="arabicParenR"/>
            </a:pPr>
            <a:r>
              <a:rPr lang="pt-BR" sz="1600" dirty="0" smtClean="0">
                <a:latin typeface="Aptos Narrow" panose="020B0004020202020204" pitchFamily="34" charset="0"/>
              </a:rPr>
              <a:t>Desenvolver projetos voltados nas linhas de pesquisa cadastradas na ANP pelo SGB</a:t>
            </a:r>
            <a:endParaRPr lang="pt-BR" sz="1600" dirty="0">
              <a:latin typeface="Aptos Narrow" panose="020B0004020202020204" pitchFamily="34" charset="0"/>
            </a:endParaRPr>
          </a:p>
          <a:p>
            <a:endParaRPr lang="pt-BR" sz="1600" dirty="0">
              <a:latin typeface="Aptos Narrow" panose="020B0004020202020204" pitchFamily="34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1491" y="1663481"/>
            <a:ext cx="126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Petrobras Sans" panose="020B0606020204030204" pitchFamily="34" charset="0"/>
              </a:rPr>
              <a:t>Escopo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1491" y="1948699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2024/00012-3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442087" y="5462365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  <a:endParaRPr lang="pt-BR" b="1" dirty="0">
              <a:solidFill>
                <a:srgbClr val="004165"/>
              </a:solidFill>
              <a:latin typeface="Petrobras Sans" panose="020B060602020403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390469" y="5928963"/>
            <a:ext cx="1465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ptos Narrow" panose="020B0004020202020204" pitchFamily="34" charset="0"/>
              </a:rPr>
              <a:t>R$ </a:t>
            </a:r>
            <a:r>
              <a:rPr lang="pt-BR" sz="1200" dirty="0" smtClean="0">
                <a:latin typeface="Aptos Narrow" panose="020B0004020202020204" pitchFamily="34" charset="0"/>
              </a:rPr>
              <a:t>34,929 </a:t>
            </a:r>
            <a:r>
              <a:rPr lang="pt-BR" sz="1200" dirty="0">
                <a:latin typeface="Aptos Narrow" panose="020B0004020202020204" pitchFamily="34" charset="0"/>
              </a:rPr>
              <a:t>MM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188294" y="4881651"/>
            <a:ext cx="1862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24,929 MM</a:t>
            </a:r>
          </a:p>
          <a:p>
            <a:r>
              <a:rPr lang="pt-BR" sz="1200" dirty="0" smtClean="0">
                <a:latin typeface="Aptos Narrow" panose="020B0004020202020204" pitchFamily="34" charset="0"/>
              </a:rPr>
              <a:t>24/06/2025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161231" y="5453352"/>
            <a:ext cx="18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10,0 MM </a:t>
            </a:r>
            <a:r>
              <a:rPr lang="pt-BR" sz="1200" b="1" dirty="0" smtClean="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1876691" y="4916560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79" name="Elipse 78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1889778" y="5406943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4405450" y="5112483"/>
            <a:ext cx="35329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sz="1200" dirty="0" smtClean="0"/>
          </a:p>
          <a:p>
            <a:pPr marL="342900" indent="-342900" algn="just">
              <a:buAutoNum type="arabicParenR"/>
            </a:pPr>
            <a:r>
              <a:rPr lang="pt-BR" sz="1400" dirty="0"/>
              <a:t>E</a:t>
            </a:r>
            <a:r>
              <a:rPr lang="pt-BR" sz="1400" dirty="0" smtClean="0"/>
              <a:t>laboração </a:t>
            </a:r>
            <a:r>
              <a:rPr lang="pt-BR" sz="1400" dirty="0" smtClean="0"/>
              <a:t>da minuta </a:t>
            </a:r>
            <a:r>
              <a:rPr lang="pt-BR" sz="1400" dirty="0" smtClean="0"/>
              <a:t>do aditivo de valor </a:t>
            </a:r>
            <a:r>
              <a:rPr lang="pt-BR" sz="1400" dirty="0" smtClean="0"/>
              <a:t>e </a:t>
            </a:r>
            <a:r>
              <a:rPr lang="pt-BR" sz="1400" dirty="0" smtClean="0"/>
              <a:t>assinatura pelas </a:t>
            </a:r>
            <a:r>
              <a:rPr lang="pt-BR" sz="1400" dirty="0" smtClean="0"/>
              <a:t>partes;</a:t>
            </a:r>
            <a:endParaRPr lang="pt-BR" sz="1400" dirty="0" smtClean="0"/>
          </a:p>
          <a:p>
            <a:pPr marL="342900" indent="-342900" algn="just">
              <a:buAutoNum type="arabicParenR"/>
            </a:pPr>
            <a:r>
              <a:rPr lang="pt-BR" sz="1400" dirty="0" smtClean="0"/>
              <a:t>Obtenção </a:t>
            </a:r>
            <a:r>
              <a:rPr lang="pt-BR" sz="1400" dirty="0"/>
              <a:t>da licença de </a:t>
            </a:r>
            <a:r>
              <a:rPr lang="pt-BR" sz="1400" dirty="0" smtClean="0"/>
              <a:t>obras do CRG;</a:t>
            </a:r>
          </a:p>
          <a:p>
            <a:pPr marL="342900" indent="-342900" algn="just">
              <a:buAutoNum type="arabicParenR"/>
            </a:pPr>
            <a:r>
              <a:rPr lang="pt-BR" sz="1400" dirty="0" smtClean="0"/>
              <a:t>Início das obras do </a:t>
            </a:r>
            <a:r>
              <a:rPr lang="pt-BR" sz="1400" dirty="0" smtClean="0"/>
              <a:t>CRG;</a:t>
            </a:r>
            <a:endParaRPr lang="pt-BR" sz="1400" dirty="0"/>
          </a:p>
        </p:txBody>
      </p:sp>
      <p:pic>
        <p:nvPicPr>
          <p:cNvPr id="53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92592" y="4881391"/>
            <a:ext cx="312263" cy="3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359</Words>
  <Application>Microsoft Office PowerPoint</Application>
  <PresentationFormat>Widescreen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Usuário</cp:lastModifiedBy>
  <cp:revision>143</cp:revision>
  <dcterms:created xsi:type="dcterms:W3CDTF">2025-07-07T09:08:08Z</dcterms:created>
  <dcterms:modified xsi:type="dcterms:W3CDTF">2026-09-01T16:05:47Z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