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B2A9"/>
    <a:srgbClr val="ED8B00"/>
    <a:srgbClr val="004165"/>
    <a:srgbClr val="EAEAEA"/>
    <a:srgbClr val="DBDBDB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40"/>
  </p:normalViewPr>
  <p:slideViewPr>
    <p:cSldViewPr snapToGrid="0" showGuides="1">
      <p:cViewPr varScale="1">
        <p:scale>
          <a:sx n="63" d="100"/>
          <a:sy n="63" d="100"/>
        </p:scale>
        <p:origin x="804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ício Liska Borba" userId="43616a02e7d3a61a" providerId="LiveId" clId="{5B4A2429-CF94-4F2A-86EB-A5C2D99B271D}"/>
    <pc:docChg chg="undo custSel modSld">
      <pc:chgData name="Maurício Liska Borba" userId="43616a02e7d3a61a" providerId="LiveId" clId="{5B4A2429-CF94-4F2A-86EB-A5C2D99B271D}" dt="2026-09-02T17:10:20.877" v="242" actId="20577"/>
      <pc:docMkLst>
        <pc:docMk/>
      </pc:docMkLst>
      <pc:sldChg chg="modSp mod">
        <pc:chgData name="Maurício Liska Borba" userId="43616a02e7d3a61a" providerId="LiveId" clId="{5B4A2429-CF94-4F2A-86EB-A5C2D99B271D}" dt="2026-09-02T17:10:20.877" v="242" actId="20577"/>
        <pc:sldMkLst>
          <pc:docMk/>
          <pc:sldMk cId="1174186361" sldId="256"/>
        </pc:sldMkLst>
        <pc:spChg chg="mod">
          <ac:chgData name="Maurício Liska Borba" userId="43616a02e7d3a61a" providerId="LiveId" clId="{5B4A2429-CF94-4F2A-86EB-A5C2D99B271D}" dt="2026-09-02T17:10:20.877" v="242" actId="20577"/>
          <ac:spMkLst>
            <pc:docMk/>
            <pc:sldMk cId="1174186361" sldId="256"/>
            <ac:spMk id="80" creationId="{144D084B-70A7-B767-2F59-CB16F5008E9B}"/>
          </ac:spMkLst>
        </pc:spChg>
        <pc:graphicFrameChg chg="mod modGraphic">
          <ac:chgData name="Maurício Liska Borba" userId="43616a02e7d3a61a" providerId="LiveId" clId="{5B4A2429-CF94-4F2A-86EB-A5C2D99B271D}" dt="2026-09-02T17:08:54.792" v="216" actId="21"/>
          <ac:graphicFrameMkLst>
            <pc:docMk/>
            <pc:sldMk cId="1174186361" sldId="256"/>
            <ac:graphicFrameMk id="76" creationId="{FB46FC51-E1C8-F696-93C8-4E4208D22714}"/>
          </ac:graphicFrameMkLst>
        </pc:graphicFrameChg>
      </pc:sldChg>
    </pc:docChg>
  </pc:docChgLst>
  <pc:docChgLst>
    <pc:chgData name="Maurício Liska Borba" userId="43616a02e7d3a61a" providerId="LiveId" clId="{67F89AD8-B2C4-56AA-842F-2484B6A4C2E8}"/>
    <pc:docChg chg="custSel modSld">
      <pc:chgData name="Maurício Liska Borba" userId="43616a02e7d3a61a" providerId="LiveId" clId="{67F89AD8-B2C4-56AA-842F-2484B6A4C2E8}" dt="2026-09-30T18:10:52.586" v="520" actId="20577"/>
      <pc:docMkLst>
        <pc:docMk/>
      </pc:docMkLst>
      <pc:sldChg chg="modSp mod">
        <pc:chgData name="Maurício Liska Borba" userId="43616a02e7d3a61a" providerId="LiveId" clId="{67F89AD8-B2C4-56AA-842F-2484B6A4C2E8}" dt="2026-09-30T18:10:52.586" v="520" actId="20577"/>
        <pc:sldMkLst>
          <pc:docMk/>
          <pc:sldMk cId="1174186361" sldId="256"/>
        </pc:sldMkLst>
        <pc:spChg chg="mod">
          <ac:chgData name="Maurício Liska Borba" userId="43616a02e7d3a61a" providerId="LiveId" clId="{67F89AD8-B2C4-56AA-842F-2484B6A4C2E8}" dt="2026-09-30T18:06:20.193" v="283" actId="20577"/>
          <ac:spMkLst>
            <pc:docMk/>
            <pc:sldMk cId="1174186361" sldId="256"/>
            <ac:spMk id="77" creationId="{33400242-7B86-4252-B68E-3358F96E31E4}"/>
          </ac:spMkLst>
        </pc:spChg>
        <pc:spChg chg="mod">
          <ac:chgData name="Maurício Liska Borba" userId="43616a02e7d3a61a" providerId="LiveId" clId="{67F89AD8-B2C4-56AA-842F-2484B6A4C2E8}" dt="2026-09-30T18:09:53.939" v="509" actId="313"/>
          <ac:spMkLst>
            <pc:docMk/>
            <pc:sldMk cId="1174186361" sldId="256"/>
            <ac:spMk id="80" creationId="{144D084B-70A7-B767-2F59-CB16F5008E9B}"/>
          </ac:spMkLst>
        </pc:spChg>
        <pc:graphicFrameChg chg="mod modGraphic">
          <ac:chgData name="Maurício Liska Borba" userId="43616a02e7d3a61a" providerId="LiveId" clId="{67F89AD8-B2C4-56AA-842F-2484B6A4C2E8}" dt="2026-09-30T18:10:52.586" v="520" actId="20577"/>
          <ac:graphicFrameMkLst>
            <pc:docMk/>
            <pc:sldMk cId="1174186361" sldId="256"/>
            <ac:graphicFrameMk id="76" creationId="{FB46FC51-E1C8-F696-93C8-4E4208D2271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2D809-D277-D48D-2BA6-E55ED3C46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400E82-6D2E-BCE7-3457-1A146CA9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7171E-E2BE-FEF1-317A-96CE2148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B4A613-2677-FB60-7D97-7E113C40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509316-F024-629F-5FB3-271CD844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38A52-21D3-C59E-6B2A-CD2C1AE0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0B681-BC55-8AD0-94FA-25881AE27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33DBC2-8AC9-C8F8-8D9F-2C1A5D9B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D0777-765C-0456-F663-E3FB7F9D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C38A7E-1FC0-5CB7-E7FE-AF9A5B93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51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20C53-3464-CE1C-B2BA-8EB5DDD7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31A713-24AE-8374-2B34-5AF85EBA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79E15D-5CC2-398E-309E-6AA18072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4EBC1-582F-9F11-2C0B-46C5F7DC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52885-372C-DF06-6F80-7AF30455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39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316F9-6AAC-E6B6-61CF-7E0312C3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253700-4681-6BFB-810B-B5E885C85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E7625C-0C04-63D3-A1D7-9BD81DFF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289090-E432-5F3B-9B89-0410CD01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AAE5B6-5439-C656-53C8-39AA737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A1976-E4AD-8B0B-CAA2-9427E0B6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47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DB0D9-3A27-2AB5-D9C0-9DBDCCB9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1EFBA5-B85A-F97B-E229-4ACC76845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7CBFA3-19A1-71D5-B9B2-6D1525F5F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0E2C30-8F0D-5607-8129-4DEE7DFD6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DF09A3-1A6F-124B-93E8-B19BD30F4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EC7EC2-D9FF-3E6F-712C-A52DECB2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E5F764-7894-4845-68D0-311023779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68E6E31-CC5E-959A-E8C4-E162137E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95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556A2-3F1C-A813-1028-E6CA0FF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D9AFB0-0952-4371-9250-04FC065F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79D7AC-0596-9975-8B71-36BAD607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3D109D-F8FA-083B-3447-B6506151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59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E0BAE1-A9C8-6DAF-9960-D224B8C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9898D8-9F17-6782-7892-1EBF8190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C377D7-4CE6-CB6A-B11A-9732A9D6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69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18C2B-7334-55AB-AD95-AEE8C51B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180EF-643B-23A5-7393-5B601044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10AB76-3EE3-35FC-490F-CC6CC2FF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5567B-1C4D-B076-F707-83C5326E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81517F-EB1C-443F-864D-E66055FB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FA0765-CE9F-B1D2-C058-4EE31853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03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78C68-E6C0-40CB-92F3-34AD132E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152A89-1AEB-E120-FB12-3C088982D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F3CBC8-3DB6-EA11-F19B-08635610B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A4F0B5-78A0-19BE-C20E-503D3369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5E3CF8-48BC-D26F-B2EB-00A80678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F0D3DD-8B4E-C964-1EA8-167D9CAA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56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A7CC1-6B4E-632F-94BC-EAD06539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F6B22B-FF0D-7045-82AB-A7C903B7F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FB8FFB-7C21-CF29-8D2F-41DE3F9E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5EC66-9CC8-77F7-03C7-053F5DF7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29401B-BB0C-5A81-F48F-4CD3ACAB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47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E1113-0B71-9B9A-4E71-496D9470E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5C3C2B-9F21-013C-887A-8BAD358F7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22A3D2-0702-9F10-FA75-56A180A8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6037C-EB4B-671C-2907-213AE475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686A-93DF-6222-8EF7-DDB10503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91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E4E461-4CA1-49F1-19AC-9E803491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7B699F-DE70-C041-1DEA-9FE90662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6D2988-2C02-1D8E-9829-33446D24F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B384B4-C412-8FAC-7090-8823D3921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86BC2-EA53-1D89-F56C-47DA8FE80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67A80-3069-5CC2-F736-544FC1C1B8E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xmlns="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1016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25" Type="http://schemas.openxmlformats.org/officeDocument/2006/relationships/image" Target="../media/image7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6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23" Type="http://schemas.openxmlformats.org/officeDocument/2006/relationships/image" Target="../media/image5.png"/><Relationship Id="rId15" Type="http://schemas.openxmlformats.org/officeDocument/2006/relationships/image" Target="../media/image14.svg"/><Relationship Id="rId28" Type="http://schemas.openxmlformats.org/officeDocument/2006/relationships/image" Target="../media/image10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22" Type="http://schemas.openxmlformats.org/officeDocument/2006/relationships/image" Target="../media/image4.png"/><Relationship Id="rId27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ângulo: Cantos Arredondados 74">
            <a:extLst>
              <a:ext uri="{FF2B5EF4-FFF2-40B4-BE49-F238E27FC236}">
                <a16:creationId xmlns:a16="http://schemas.microsoft.com/office/drawing/2014/main" id="{C223E556-5090-DDC8-E5E1-A298B0BF3E3C}"/>
              </a:ext>
            </a:extLst>
          </p:cNvPr>
          <p:cNvSpPr>
            <a:spLocks/>
          </p:cNvSpPr>
          <p:nvPr/>
        </p:nvSpPr>
        <p:spPr>
          <a:xfrm>
            <a:off x="8138706" y="5066797"/>
            <a:ext cx="3704256" cy="1701282"/>
          </a:xfrm>
          <a:prstGeom prst="roundRect">
            <a:avLst>
              <a:gd name="adj" fmla="val 6183"/>
            </a:avLst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068004-6016-065D-03C9-881CCE032DF6}"/>
              </a:ext>
            </a:extLst>
          </p:cNvPr>
          <p:cNvSpPr txBox="1"/>
          <p:nvPr/>
        </p:nvSpPr>
        <p:spPr>
          <a:xfrm>
            <a:off x="330200" y="333464"/>
            <a:ext cx="370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Petrobras Sans" panose="020B0606020204030204" pitchFamily="34" charset="0"/>
              </a:rPr>
              <a:t>Relatório do Projeto de Infraestrutura </a:t>
            </a:r>
          </a:p>
          <a:p>
            <a:r>
              <a:rPr lang="pt-BR" sz="2200" b="1" dirty="0">
                <a:solidFill>
                  <a:srgbClr val="00B2A9"/>
                </a:solidFill>
                <a:latin typeface="Petrobras Sans" panose="020B0606020204030204" pitchFamily="34" charset="0"/>
              </a:rPr>
              <a:t>Centro de Referência em Geociências - Equipamentos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DBD6CC6-1C96-C1BF-F37F-56E1D01114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1651000"/>
            <a:ext cx="3898900" cy="2997200"/>
          </a:xfrm>
          <a:prstGeom prst="roundRect">
            <a:avLst>
              <a:gd name="adj" fmla="val 32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B7129F5-BE56-7553-00DB-B696CD128A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4747053"/>
            <a:ext cx="3898900" cy="1701282"/>
          </a:xfrm>
          <a:prstGeom prst="roundRect">
            <a:avLst>
              <a:gd name="adj" fmla="val 7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B49DF03-4983-F96B-361A-169373B3FAF8}"/>
              </a:ext>
            </a:extLst>
          </p:cNvPr>
          <p:cNvSpPr>
            <a:spLocks/>
          </p:cNvSpPr>
          <p:nvPr/>
        </p:nvSpPr>
        <p:spPr>
          <a:xfrm>
            <a:off x="4385218" y="1650999"/>
            <a:ext cx="7514119" cy="3392675"/>
          </a:xfrm>
          <a:prstGeom prst="roundRect">
            <a:avLst>
              <a:gd name="adj" fmla="val 28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6213AB7-6F6B-C647-4A1F-CDE04F73EFEF}"/>
              </a:ext>
            </a:extLst>
          </p:cNvPr>
          <p:cNvSpPr>
            <a:spLocks/>
          </p:cNvSpPr>
          <p:nvPr/>
        </p:nvSpPr>
        <p:spPr>
          <a:xfrm>
            <a:off x="4346228" y="5096851"/>
            <a:ext cx="3691421" cy="1701282"/>
          </a:xfrm>
          <a:prstGeom prst="roundRect">
            <a:avLst>
              <a:gd name="adj" fmla="val 6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B3859C1-C765-447D-E301-F2F2AE4EA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47680" y="310592"/>
            <a:ext cx="7514119" cy="1241556"/>
          </a:xfrm>
          <a:prstGeom prst="roundRect">
            <a:avLst>
              <a:gd name="adj" fmla="val 87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Grupo 212">
            <a:extLst>
              <a:ext uri="{FF2B5EF4-FFF2-40B4-BE49-F238E27FC236}">
                <a16:creationId xmlns:a16="http://schemas.microsoft.com/office/drawing/2014/main" id="{97F93987-C282-929B-BD30-DBD83795661D}"/>
              </a:ext>
            </a:extLst>
          </p:cNvPr>
          <p:cNvGrpSpPr/>
          <p:nvPr/>
        </p:nvGrpSpPr>
        <p:grpSpPr>
          <a:xfrm>
            <a:off x="-740686" y="91158"/>
            <a:ext cx="482133" cy="1300541"/>
            <a:chOff x="2435703" y="3306074"/>
            <a:chExt cx="316127" cy="1300541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9A3E5E2-E017-372B-FF6C-D68465CD3B28}"/>
                </a:ext>
              </a:extLst>
            </p:cNvPr>
            <p:cNvSpPr/>
            <p:nvPr/>
          </p:nvSpPr>
          <p:spPr>
            <a:xfrm>
              <a:off x="2435703" y="3306074"/>
              <a:ext cx="316127" cy="107391"/>
            </a:xfrm>
            <a:prstGeom prst="rect">
              <a:avLst/>
            </a:prstGeom>
            <a:solidFill>
              <a:srgbClr val="00B2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0A50942-2323-60EE-70FD-C54B901D2A52}"/>
                </a:ext>
              </a:extLst>
            </p:cNvPr>
            <p:cNvSpPr/>
            <p:nvPr/>
          </p:nvSpPr>
          <p:spPr>
            <a:xfrm>
              <a:off x="2435703" y="3475690"/>
              <a:ext cx="316127" cy="107391"/>
            </a:xfrm>
            <a:prstGeom prst="rect">
              <a:avLst/>
            </a:prstGeom>
            <a:solidFill>
              <a:srgbClr val="C4D6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608D9CA-0342-A11F-8146-32926AF6B33B}"/>
                </a:ext>
              </a:extLst>
            </p:cNvPr>
            <p:cNvSpPr/>
            <p:nvPr/>
          </p:nvSpPr>
          <p:spPr>
            <a:xfrm>
              <a:off x="2435703" y="3647625"/>
              <a:ext cx="316127" cy="107391"/>
            </a:xfrm>
            <a:prstGeom prst="rect">
              <a:avLst/>
            </a:prstGeom>
            <a:solidFill>
              <a:srgbClr val="FED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120C9C0-C089-4C18-2DE3-4EDC43D649D2}"/>
                </a:ext>
              </a:extLst>
            </p:cNvPr>
            <p:cNvSpPr/>
            <p:nvPr/>
          </p:nvSpPr>
          <p:spPr>
            <a:xfrm>
              <a:off x="2435703" y="3817241"/>
              <a:ext cx="316127" cy="107391"/>
            </a:xfrm>
            <a:prstGeom prst="rect">
              <a:avLst/>
            </a:prstGeom>
            <a:solidFill>
              <a:srgbClr val="ED8B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A1A67DB-77ED-FD96-FA5B-59B3F1B2F5AF}"/>
                </a:ext>
              </a:extLst>
            </p:cNvPr>
            <p:cNvSpPr/>
            <p:nvPr/>
          </p:nvSpPr>
          <p:spPr>
            <a:xfrm>
              <a:off x="2435703" y="3986857"/>
              <a:ext cx="316127" cy="107391"/>
            </a:xfrm>
            <a:prstGeom prst="rect">
              <a:avLst/>
            </a:prstGeom>
            <a:solidFill>
              <a:srgbClr val="675C5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EF59746-11F7-F46F-76FE-0DFD19B3F524}"/>
                </a:ext>
              </a:extLst>
            </p:cNvPr>
            <p:cNvSpPr/>
            <p:nvPr/>
          </p:nvSpPr>
          <p:spPr>
            <a:xfrm>
              <a:off x="2435703" y="4156473"/>
              <a:ext cx="316127" cy="107391"/>
            </a:xfrm>
            <a:prstGeom prst="rect">
              <a:avLst/>
            </a:prstGeom>
            <a:solidFill>
              <a:srgbClr val="BCBDB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430860D-DE05-527B-6A01-919E36CBE4CA}"/>
                </a:ext>
              </a:extLst>
            </p:cNvPr>
            <p:cNvSpPr/>
            <p:nvPr/>
          </p:nvSpPr>
          <p:spPr>
            <a:xfrm>
              <a:off x="2435703" y="4329607"/>
              <a:ext cx="316127" cy="107391"/>
            </a:xfrm>
            <a:prstGeom prst="rect">
              <a:avLst/>
            </a:prstGeom>
            <a:solidFill>
              <a:srgbClr val="7D9AA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9897A7E-1B99-43E8-8CA6-738A57B585D4}"/>
                </a:ext>
              </a:extLst>
            </p:cNvPr>
            <p:cNvSpPr/>
            <p:nvPr/>
          </p:nvSpPr>
          <p:spPr>
            <a:xfrm>
              <a:off x="2435703" y="4499224"/>
              <a:ext cx="316127" cy="107391"/>
            </a:xfrm>
            <a:prstGeom prst="rect">
              <a:avLst/>
            </a:prstGeom>
            <a:solidFill>
              <a:srgbClr val="00416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4D912B9-E807-1C79-26A1-4DD85D824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8320" y="405506"/>
            <a:ext cx="2053121" cy="594959"/>
          </a:xfrm>
          <a:prstGeom prst="rect">
            <a:avLst/>
          </a:prstGeom>
        </p:spPr>
      </p:pic>
      <p:pic>
        <p:nvPicPr>
          <p:cNvPr id="5" name="Imagem 4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D67494C3-6F82-8F90-024B-7B839848A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795" y="925594"/>
            <a:ext cx="1706170" cy="485088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9149894C-6AE4-CE79-1E53-E3B024495887}"/>
              </a:ext>
            </a:extLst>
          </p:cNvPr>
          <p:cNvSpPr txBox="1"/>
          <p:nvPr/>
        </p:nvSpPr>
        <p:spPr>
          <a:xfrm>
            <a:off x="433917" y="2364234"/>
            <a:ext cx="3708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ptos Narrow" panose="020B0004020202020204" pitchFamily="34" charset="0"/>
              </a:rPr>
              <a:t>Aquisição de equipamentos para o Centro de Referências em Geociências do SGB para os laboratórios:</a:t>
            </a:r>
          </a:p>
          <a:p>
            <a:r>
              <a:rPr lang="pt-BR" sz="1600" dirty="0">
                <a:latin typeface="Aptos Narrow" panose="020B0004020202020204" pitchFamily="34" charset="0"/>
              </a:rPr>
              <a:t>1. Preparação de Amostras</a:t>
            </a:r>
          </a:p>
          <a:p>
            <a:r>
              <a:rPr lang="pt-BR" sz="1600" dirty="0">
                <a:latin typeface="Aptos Narrow" panose="020B0004020202020204" pitchFamily="34" charset="0"/>
              </a:rPr>
              <a:t>2. Imageamento e Análise Mineral</a:t>
            </a:r>
          </a:p>
          <a:p>
            <a:r>
              <a:rPr lang="pt-BR" sz="1600" dirty="0">
                <a:latin typeface="Aptos Narrow" panose="020B0004020202020204" pitchFamily="34" charset="0"/>
              </a:rPr>
              <a:t>3. Petrocronologia e Traçadores Isotópicos</a:t>
            </a:r>
          </a:p>
          <a:p>
            <a:r>
              <a:rPr lang="pt-BR" sz="1600" dirty="0">
                <a:latin typeface="Aptos Narrow" panose="020B0004020202020204" pitchFamily="34" charset="0"/>
              </a:rPr>
              <a:t>4. Isótopos Estáveis Avançado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B043B75-BB08-262C-2903-4853D0390B26}"/>
              </a:ext>
            </a:extLst>
          </p:cNvPr>
          <p:cNvSpPr txBox="1">
            <a:spLocks/>
          </p:cNvSpPr>
          <p:nvPr/>
        </p:nvSpPr>
        <p:spPr>
          <a:xfrm>
            <a:off x="7108942" y="1626421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Início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C7D3223D-0657-B03E-FD5D-CB9108715A1B}"/>
              </a:ext>
            </a:extLst>
          </p:cNvPr>
          <p:cNvSpPr txBox="1">
            <a:spLocks/>
          </p:cNvSpPr>
          <p:nvPr/>
        </p:nvSpPr>
        <p:spPr>
          <a:xfrm>
            <a:off x="7108942" y="1863514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ptos Narrow" panose="020B0004020202020204" pitchFamily="34" charset="0"/>
              </a:rPr>
              <a:t>15/05/2025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F71D63E-D9B2-726F-617A-9B8AA73A4653}"/>
              </a:ext>
            </a:extLst>
          </p:cNvPr>
          <p:cNvSpPr txBox="1">
            <a:spLocks/>
          </p:cNvSpPr>
          <p:nvPr/>
        </p:nvSpPr>
        <p:spPr>
          <a:xfrm>
            <a:off x="8640519" y="1637477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Fim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9F5C5A6-CB30-A296-92EA-976126BC7A7F}"/>
              </a:ext>
            </a:extLst>
          </p:cNvPr>
          <p:cNvSpPr txBox="1">
            <a:spLocks/>
          </p:cNvSpPr>
          <p:nvPr/>
        </p:nvSpPr>
        <p:spPr>
          <a:xfrm>
            <a:off x="8640519" y="1874570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ptos Narrow" panose="020B0004020202020204" pitchFamily="34" charset="0"/>
              </a:rPr>
              <a:t>14/05/2027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58FCDC65-FC37-E4F8-8C5E-E16FC23A9763}"/>
              </a:ext>
            </a:extLst>
          </p:cNvPr>
          <p:cNvSpPr txBox="1">
            <a:spLocks/>
          </p:cNvSpPr>
          <p:nvPr/>
        </p:nvSpPr>
        <p:spPr>
          <a:xfrm>
            <a:off x="489232" y="5548106"/>
            <a:ext cx="132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Orçamento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00F14E42-7561-2D4B-885E-9B5B31B9ECE4}"/>
              </a:ext>
            </a:extLst>
          </p:cNvPr>
          <p:cNvSpPr txBox="1">
            <a:spLocks/>
          </p:cNvSpPr>
          <p:nvPr/>
        </p:nvSpPr>
        <p:spPr>
          <a:xfrm>
            <a:off x="420030" y="5903619"/>
            <a:ext cx="1465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Aptos Narrow" panose="020B0004020202020204" pitchFamily="34" charset="0"/>
              </a:rPr>
              <a:t>R$ 56,4 MM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420A543-8DAC-4D85-B09A-3F644AB4BAD5}"/>
              </a:ext>
            </a:extLst>
          </p:cNvPr>
          <p:cNvSpPr txBox="1">
            <a:spLocks/>
          </p:cNvSpPr>
          <p:nvPr/>
        </p:nvSpPr>
        <p:spPr>
          <a:xfrm>
            <a:off x="911225" y="1745057"/>
            <a:ext cx="126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Escopo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911C79DC-C726-7982-C20D-9D217DCCEC16}"/>
              </a:ext>
            </a:extLst>
          </p:cNvPr>
          <p:cNvSpPr txBox="1">
            <a:spLocks/>
          </p:cNvSpPr>
          <p:nvPr/>
        </p:nvSpPr>
        <p:spPr>
          <a:xfrm>
            <a:off x="911224" y="2030275"/>
            <a:ext cx="148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ptos Narrow" panose="020B0004020202020204" pitchFamily="34" charset="0"/>
              </a:rPr>
              <a:t>2023/00601-6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201E28B5-65C1-1A71-3C03-F31CE8CD69C4}"/>
              </a:ext>
            </a:extLst>
          </p:cNvPr>
          <p:cNvSpPr/>
          <p:nvPr/>
        </p:nvSpPr>
        <p:spPr>
          <a:xfrm>
            <a:off x="2203819" y="4966726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1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2216906" y="5457109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2</a:t>
            </a:r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23C2D7D7-676A-BB79-70C3-B5559B2B78A3}"/>
              </a:ext>
            </a:extLst>
          </p:cNvPr>
          <p:cNvSpPr/>
          <p:nvPr/>
        </p:nvSpPr>
        <p:spPr>
          <a:xfrm>
            <a:off x="2219089" y="5947492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3</a:t>
            </a: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6F7E26F-6270-F382-D177-7501E03D468F}"/>
              </a:ext>
            </a:extLst>
          </p:cNvPr>
          <p:cNvCxnSpPr>
            <a:cxnSpLocks/>
          </p:cNvCxnSpPr>
          <p:nvPr/>
        </p:nvCxnSpPr>
        <p:spPr>
          <a:xfrm>
            <a:off x="1975112" y="4949144"/>
            <a:ext cx="0" cy="1334124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572B1F1-214A-320C-858E-629081A18D2F}"/>
              </a:ext>
            </a:extLst>
          </p:cNvPr>
          <p:cNvSpPr txBox="1">
            <a:spLocks/>
          </p:cNvSpPr>
          <p:nvPr/>
        </p:nvSpPr>
        <p:spPr>
          <a:xfrm>
            <a:off x="2545488" y="4903256"/>
            <a:ext cx="1465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ptos Narrow" panose="020B0004020202020204" pitchFamily="34" charset="0"/>
              </a:rPr>
              <a:t>R$ 16,4 MM</a:t>
            </a:r>
          </a:p>
          <a:p>
            <a:r>
              <a:rPr lang="pt-BR" sz="1400" dirty="0">
                <a:latin typeface="Aptos Narrow" panose="020B0004020202020204" pitchFamily="34" charset="0"/>
              </a:rPr>
              <a:t>24/06/2025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583F4BC1-5D40-DD68-F709-3BFF903E4A6E}"/>
              </a:ext>
            </a:extLst>
          </p:cNvPr>
          <p:cNvSpPr txBox="1">
            <a:spLocks/>
          </p:cNvSpPr>
          <p:nvPr/>
        </p:nvSpPr>
        <p:spPr>
          <a:xfrm>
            <a:off x="2545488" y="5462317"/>
            <a:ext cx="1465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ptos Narrow" panose="020B0004020202020204" pitchFamily="34" charset="0"/>
              </a:rPr>
              <a:t>R$ 25 MM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545488" y="5883218"/>
            <a:ext cx="1465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ptos Narrow" panose="020B0004020202020204" pitchFamily="34" charset="0"/>
              </a:rPr>
              <a:t>R$ 15 MM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3B21D8FC-A5F4-1BB0-AEDF-ECF9ABF5A841}"/>
              </a:ext>
            </a:extLst>
          </p:cNvPr>
          <p:cNvSpPr txBox="1">
            <a:spLocks/>
          </p:cNvSpPr>
          <p:nvPr/>
        </p:nvSpPr>
        <p:spPr>
          <a:xfrm>
            <a:off x="4958853" y="1712871"/>
            <a:ext cx="181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Cronograma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686FE16B-CC6D-0EB6-A3F9-1D0AF17FC63B}"/>
              </a:ext>
            </a:extLst>
          </p:cNvPr>
          <p:cNvCxnSpPr/>
          <p:nvPr/>
        </p:nvCxnSpPr>
        <p:spPr>
          <a:xfrm>
            <a:off x="6479536" y="1675851"/>
            <a:ext cx="0" cy="438538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7EF1232-6135-2392-041A-24A9F6729DB2}"/>
              </a:ext>
            </a:extLst>
          </p:cNvPr>
          <p:cNvSpPr txBox="1">
            <a:spLocks/>
          </p:cNvSpPr>
          <p:nvPr/>
        </p:nvSpPr>
        <p:spPr>
          <a:xfrm>
            <a:off x="8752474" y="5141526"/>
            <a:ext cx="234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Petrobras Sans" panose="020B0606020204030204" pitchFamily="34" charset="0"/>
              </a:rPr>
              <a:t>Pontos de Atenção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154C424-9A86-D4BB-587E-F97A79F6D992}"/>
              </a:ext>
            </a:extLst>
          </p:cNvPr>
          <p:cNvSpPr txBox="1">
            <a:spLocks/>
          </p:cNvSpPr>
          <p:nvPr/>
        </p:nvSpPr>
        <p:spPr>
          <a:xfrm>
            <a:off x="4919863" y="5144004"/>
            <a:ext cx="196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Próximos Passos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220F4DB5-7BD2-18A4-AF1C-90613E18A96C}"/>
              </a:ext>
            </a:extLst>
          </p:cNvPr>
          <p:cNvSpPr txBox="1">
            <a:spLocks/>
          </p:cNvSpPr>
          <p:nvPr/>
        </p:nvSpPr>
        <p:spPr>
          <a:xfrm>
            <a:off x="3914239" y="868235"/>
            <a:ext cx="181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Status</a:t>
            </a:r>
          </a:p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 Atual</a:t>
            </a:r>
          </a:p>
        </p:txBody>
      </p:sp>
      <p:graphicFrame>
        <p:nvGraphicFramePr>
          <p:cNvPr id="76" name="Tabela 75">
            <a:extLst>
              <a:ext uri="{FF2B5EF4-FFF2-40B4-BE49-F238E27FC236}">
                <a16:creationId xmlns:a16="http://schemas.microsoft.com/office/drawing/2014/main" id="{FB46FC51-E1C8-F696-93C8-4E4208D22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531135"/>
              </p:ext>
            </p:extLst>
          </p:nvPr>
        </p:nvGraphicFramePr>
        <p:xfrm>
          <a:off x="4443576" y="2152092"/>
          <a:ext cx="7418223" cy="27882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73669">
                  <a:extLst>
                    <a:ext uri="{9D8B030D-6E8A-4147-A177-3AD203B41FA5}">
                      <a16:colId xmlns:a16="http://schemas.microsoft.com/office/drawing/2014/main" val="4054892354"/>
                    </a:ext>
                  </a:extLst>
                </a:gridCol>
                <a:gridCol w="5143923">
                  <a:extLst>
                    <a:ext uri="{9D8B030D-6E8A-4147-A177-3AD203B41FA5}">
                      <a16:colId xmlns:a16="http://schemas.microsoft.com/office/drawing/2014/main" val="22849637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4174134486"/>
                    </a:ext>
                  </a:extLst>
                </a:gridCol>
                <a:gridCol w="895781">
                  <a:extLst>
                    <a:ext uri="{9D8B030D-6E8A-4147-A177-3AD203B41FA5}">
                      <a16:colId xmlns:a16="http://schemas.microsoft.com/office/drawing/2014/main" val="876646724"/>
                    </a:ext>
                  </a:extLst>
                </a:gridCol>
              </a:tblGrid>
              <a:tr h="331821">
                <a:tc>
                  <a:txBody>
                    <a:bodyPr/>
                    <a:lstStyle/>
                    <a:p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Duração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742485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 de aquisição dos IRMS Horizon e Perspective da empresa Nu pela FINATEC (compra aprovada e inicio da fabricação)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 andamento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396620"/>
                  </a:ext>
                </a:extLst>
              </a:tr>
              <a:tr h="411136">
                <a:tc>
                  <a:txBody>
                    <a:bodyPr/>
                    <a:lstStyle/>
                    <a:p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 de aquisição do </a:t>
                      </a:r>
                      <a:r>
                        <a:rPr lang="pt-BR" sz="9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Massbox</a:t>
                      </a: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 empresa  EXXUM pela FINATEC (compra aprovada e inicio da fabricação)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</a:t>
                      </a:r>
                      <a:r>
                        <a:rPr lang="pt-B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andamento</a:t>
                      </a:r>
                      <a:endParaRPr lang="pt-B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62331"/>
                  </a:ext>
                </a:extLst>
              </a:tr>
              <a:tr h="411136">
                <a:tc>
                  <a:txBody>
                    <a:bodyPr/>
                    <a:lstStyle/>
                    <a:p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 de aquisição do </a:t>
                      </a:r>
                      <a:r>
                        <a:rPr lang="pt-BR" sz="9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Microscopio</a:t>
                      </a: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 plataforma automatizada concluído, aguardando liberação alfandegária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</a:t>
                      </a:r>
                      <a:r>
                        <a:rPr lang="pt-B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andamento</a:t>
                      </a:r>
                      <a:endParaRPr lang="pt-B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84204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 de aquisição do Sistema Laser </a:t>
                      </a:r>
                      <a:r>
                        <a:rPr lang="pt-BR" sz="9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Ablation</a:t>
                      </a: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 empresa DPUNION/</a:t>
                      </a:r>
                      <a:r>
                        <a:rPr lang="pt-B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APPLIED SPECTRA pela FINATEC. Recebimento confirmado no Rio de Janeiro</a:t>
                      </a:r>
                      <a:endParaRPr lang="pt-B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Concluído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888055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Coleta do NEOMA </a:t>
                      </a:r>
                      <a:r>
                        <a:rPr lang="pt-B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concluída, equipamento em fase de envio ao Brasil</a:t>
                      </a:r>
                      <a:endParaRPr lang="pt-B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</a:t>
                      </a:r>
                      <a:r>
                        <a:rPr lang="pt-B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andamento</a:t>
                      </a:r>
                      <a:endParaRPr lang="pt-B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60215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Esgotamento</a:t>
                      </a:r>
                      <a:r>
                        <a:rPr lang="pt-B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 cota destinada à compra de equipamentos pela cota de importação do CNPq. Gerou atrasos que já foram contornados pela cota extra lançada em julho, o que permitiu a compra dos equipamentos . </a:t>
                      </a:r>
                      <a:endParaRPr lang="pt-B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 andamento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829483"/>
                  </a:ext>
                </a:extLst>
              </a:tr>
            </a:tbl>
          </a:graphicData>
        </a:graphic>
      </p:graphicFrame>
      <p:sp>
        <p:nvSpPr>
          <p:cNvPr id="77" name="CaixaDeTexto 7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91433" y="415756"/>
            <a:ext cx="4250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r>
              <a:rPr lang="pt-BR" sz="1200" dirty="0"/>
              <a:t>Prestação de contas Parcela 1 em análise no SIGITEC</a:t>
            </a:r>
          </a:p>
          <a:p>
            <a:pPr marL="342900" indent="-342900" algn="just">
              <a:buAutoNum type="arabicParenR"/>
            </a:pPr>
            <a:r>
              <a:rPr lang="pt-BR" sz="1200" dirty="0"/>
              <a:t>Recebimento do sistema laser </a:t>
            </a:r>
            <a:r>
              <a:rPr lang="pt-BR" sz="1200" dirty="0" err="1"/>
              <a:t>RESOlution</a:t>
            </a:r>
            <a:r>
              <a:rPr lang="pt-BR" sz="1200" dirty="0"/>
              <a:t> no RJ</a:t>
            </a:r>
          </a:p>
          <a:p>
            <a:pPr marL="342900" indent="-342900" algn="just">
              <a:buAutoNum type="arabicParenR"/>
            </a:pPr>
            <a:r>
              <a:rPr lang="pt-BR" sz="1200" dirty="0"/>
              <a:t>Coleta do </a:t>
            </a:r>
            <a:r>
              <a:rPr lang="pt-BR" sz="1200" dirty="0" err="1"/>
              <a:t>Neoma</a:t>
            </a:r>
            <a:r>
              <a:rPr lang="pt-BR" sz="1200" dirty="0"/>
              <a:t> para envio ao Brasil confirmada</a:t>
            </a:r>
          </a:p>
          <a:p>
            <a:pPr marL="342900" indent="-342900" algn="just">
              <a:buAutoNum type="arabicParenR"/>
            </a:pPr>
            <a:r>
              <a:rPr lang="pt-BR" sz="1200" dirty="0"/>
              <a:t>Microscópio com CL acoplada em desembaraço alfandegário no RJ</a:t>
            </a: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144D084B-70A7-B767-2F59-CB16F5008E9B}"/>
              </a:ext>
            </a:extLst>
          </p:cNvPr>
          <p:cNvSpPr txBox="1">
            <a:spLocks/>
          </p:cNvSpPr>
          <p:nvPr/>
        </p:nvSpPr>
        <p:spPr>
          <a:xfrm>
            <a:off x="4443576" y="5506741"/>
            <a:ext cx="36096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r>
              <a:rPr lang="pt-BR" sz="1000" dirty="0"/>
              <a:t>Produção dos IRMS junto a empresa NU</a:t>
            </a:r>
          </a:p>
          <a:p>
            <a:pPr marL="342900" indent="-342900" algn="just">
              <a:buAutoNum type="arabicParenR"/>
            </a:pPr>
            <a:r>
              <a:rPr lang="pt-BR" sz="1000" dirty="0"/>
              <a:t>Despacho para o Brasil do equipamento MC-ICP-MS/MS (NEOMA);</a:t>
            </a:r>
          </a:p>
          <a:p>
            <a:pPr marL="342900" indent="-342900" algn="just">
              <a:buFontTx/>
              <a:buAutoNum type="arabicParenR"/>
            </a:pPr>
            <a:r>
              <a:rPr lang="pt-BR" sz="1000" dirty="0"/>
              <a:t>Despacho para o Brasil do equipamento microscópio petrográfico com câmera acoplada</a:t>
            </a:r>
          </a:p>
          <a:p>
            <a:pPr algn="just"/>
            <a:r>
              <a:rPr lang="pt-BR" sz="1000" dirty="0"/>
              <a:t>4) Após a prestação de contas, início das novas aquisições</a:t>
            </a: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DABBE117-E962-1700-D752-71C958DAF906}"/>
              </a:ext>
            </a:extLst>
          </p:cNvPr>
          <p:cNvSpPr txBox="1">
            <a:spLocks/>
          </p:cNvSpPr>
          <p:nvPr/>
        </p:nvSpPr>
        <p:spPr>
          <a:xfrm>
            <a:off x="8255834" y="5530777"/>
            <a:ext cx="34369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pt-BR" sz="1400" dirty="0">
                <a:solidFill>
                  <a:schemeClr val="bg1"/>
                </a:solidFill>
                <a:latin typeface="Aptos Narrow" panose="020B0004020202020204" pitchFamily="34" charset="0"/>
              </a:rPr>
              <a:t>Variação Cambial;</a:t>
            </a:r>
          </a:p>
          <a:p>
            <a:pPr marL="342900" indent="-342900">
              <a:buFont typeface="+mj-lt"/>
              <a:buAutoNum type="arabicParenR"/>
            </a:pPr>
            <a:r>
              <a:rPr lang="pt-BR" sz="1400" dirty="0">
                <a:solidFill>
                  <a:schemeClr val="bg1"/>
                </a:solidFill>
                <a:latin typeface="Aptos Narrow" panose="020B0004020202020204" pitchFamily="34" charset="0"/>
              </a:rPr>
              <a:t>Tempo de Construção do Prédio;</a:t>
            </a:r>
          </a:p>
          <a:p>
            <a:pPr marL="342900" indent="-342900">
              <a:buFont typeface="+mj-lt"/>
              <a:buAutoNum type="arabicParenR"/>
            </a:pPr>
            <a:r>
              <a:rPr lang="pt-BR" sz="1400" dirty="0">
                <a:solidFill>
                  <a:schemeClr val="bg1"/>
                </a:solidFill>
                <a:latin typeface="Aptos Narrow" panose="020B0004020202020204" pitchFamily="34" charset="0"/>
              </a:rPr>
              <a:t>Processo de Importação; </a:t>
            </a:r>
          </a:p>
          <a:p>
            <a:pPr marL="342900" indent="-342900">
              <a:buFont typeface="+mj-lt"/>
              <a:buAutoNum type="arabicParenR"/>
            </a:pPr>
            <a:r>
              <a:rPr lang="pt-BR" sz="1400" dirty="0">
                <a:solidFill>
                  <a:schemeClr val="bg1"/>
                </a:solidFill>
                <a:latin typeface="Aptos Narrow" panose="020B0004020202020204" pitchFamily="34" charset="0"/>
              </a:rPr>
              <a:t> Instalação dos Equipamentos</a:t>
            </a:r>
          </a:p>
        </p:txBody>
      </p:sp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0146927F-48F1-4B26-4D33-28261A481206}"/>
              </a:ext>
            </a:extLst>
          </p:cNvPr>
          <p:cNvCxnSpPr>
            <a:cxnSpLocks/>
          </p:cNvCxnSpPr>
          <p:nvPr/>
        </p:nvCxnSpPr>
        <p:spPr>
          <a:xfrm>
            <a:off x="53393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A24625C9-39D9-B8D4-77F9-AA9A279D3E0C}"/>
              </a:ext>
            </a:extLst>
          </p:cNvPr>
          <p:cNvCxnSpPr>
            <a:cxnSpLocks/>
          </p:cNvCxnSpPr>
          <p:nvPr/>
        </p:nvCxnSpPr>
        <p:spPr>
          <a:xfrm>
            <a:off x="96827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4" name="Gráfico 86" descr="Claquete estrutura de tópicos">
            <a:extLst>
              <a:ext uri="{FF2B5EF4-FFF2-40B4-BE49-F238E27FC236}">
                <a16:creationId xmlns:a16="http://schemas.microsoft.com/office/drawing/2014/main" id="{601BA0B5-B29A-588E-04E4-8BE35D4649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4560557" y="309190"/>
            <a:ext cx="541059" cy="541059"/>
          </a:xfrm>
          <a:prstGeom prst="rect">
            <a:avLst/>
          </a:prstGeom>
        </p:spPr>
      </p:pic>
      <p:pic>
        <p:nvPicPr>
          <p:cNvPr id="59" name="Gráfico 33" descr="Calendário mensal estrutura de tópicos">
            <a:extLst>
              <a:ext uri="{FF2B5EF4-FFF2-40B4-BE49-F238E27FC236}">
                <a16:creationId xmlns:a16="http://schemas.microsoft.com/office/drawing/2014/main" id="{62746FDB-6047-894D-631D-A6C9ADFA4DE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75740" y="1638486"/>
            <a:ext cx="558280" cy="558280"/>
          </a:xfrm>
          <a:prstGeom prst="rect">
            <a:avLst/>
          </a:prstGeom>
        </p:spPr>
      </p:pic>
      <p:pic>
        <p:nvPicPr>
          <p:cNvPr id="60" name="Gráfico 41" descr="Círculo com seta para a esquerda com preenchimento sólido">
            <a:extLst>
              <a:ext uri="{FF2B5EF4-FFF2-40B4-BE49-F238E27FC236}">
                <a16:creationId xmlns:a16="http://schemas.microsoft.com/office/drawing/2014/main" id="{6ACD08AE-385F-5FAE-DB50-EB1B6050A01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0800000">
            <a:off x="8123234" y="1666415"/>
            <a:ext cx="445021" cy="445021"/>
          </a:xfrm>
          <a:prstGeom prst="rect">
            <a:avLst/>
          </a:prstGeom>
        </p:spPr>
      </p:pic>
      <p:pic>
        <p:nvPicPr>
          <p:cNvPr id="61" name="Gráfico 63" descr="Relógio estrutura de tópicos">
            <a:extLst>
              <a:ext uri="{FF2B5EF4-FFF2-40B4-BE49-F238E27FC236}">
                <a16:creationId xmlns:a16="http://schemas.microsoft.com/office/drawing/2014/main" id="{65901594-3729-E2CB-72DA-7557D55A3F7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4464363" y="1635302"/>
            <a:ext cx="558280" cy="558280"/>
          </a:xfrm>
          <a:prstGeom prst="rect">
            <a:avLst/>
          </a:prstGeom>
        </p:spPr>
      </p:pic>
      <p:pic>
        <p:nvPicPr>
          <p:cNvPr id="63" name="Gráfico 82" descr="Rebobinar estrutura de tópicos">
            <a:extLst>
              <a:ext uri="{FF2B5EF4-FFF2-40B4-BE49-F238E27FC236}">
                <a16:creationId xmlns:a16="http://schemas.microsoft.com/office/drawing/2014/main" id="{5359C841-BC8E-0301-9915-62AF12D5AE3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 rot="10800000">
            <a:off x="4494120" y="5045617"/>
            <a:ext cx="551157" cy="551157"/>
          </a:xfrm>
          <a:prstGeom prst="rect">
            <a:avLst/>
          </a:prstGeom>
        </p:spPr>
      </p:pic>
      <p:pic>
        <p:nvPicPr>
          <p:cNvPr id="66" name="Gráfico 84" descr="Comentar importante estrutura de tópicos">
            <a:extLst>
              <a:ext uri="{FF2B5EF4-FFF2-40B4-BE49-F238E27FC236}">
                <a16:creationId xmlns:a16="http://schemas.microsoft.com/office/drawing/2014/main" id="{29B6BE46-4A13-AE58-0C18-7681498649C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8270708" y="5033136"/>
            <a:ext cx="584105" cy="584105"/>
          </a:xfrm>
          <a:prstGeom prst="rect">
            <a:avLst/>
          </a:prstGeom>
        </p:spPr>
      </p:pic>
      <p:pic>
        <p:nvPicPr>
          <p:cNvPr id="67" name="Gráfico 61" descr="Selo Tick1 estrutura de tópicos">
            <a:extLst>
              <a:ext uri="{FF2B5EF4-FFF2-40B4-BE49-F238E27FC236}">
                <a16:creationId xmlns:a16="http://schemas.microsoft.com/office/drawing/2014/main" id="{1F660757-0CE4-334C-3A32-16FF79DAF77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651526" y="4930787"/>
            <a:ext cx="312263" cy="312263"/>
          </a:xfrm>
          <a:prstGeom prst="rect">
            <a:avLst/>
          </a:prstGeom>
        </p:spPr>
      </p:pic>
      <p:pic>
        <p:nvPicPr>
          <p:cNvPr id="70" name="Gráfico 47" descr="Contrato estrutura de tópicos">
            <a:extLst>
              <a:ext uri="{FF2B5EF4-FFF2-40B4-BE49-F238E27FC236}">
                <a16:creationId xmlns:a16="http://schemas.microsoft.com/office/drawing/2014/main" id="{3CB8FD61-E79F-54F8-B19C-98B8E3D4F8D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33917" y="1762288"/>
            <a:ext cx="539750" cy="5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86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328</Words>
  <Application>Microsoft Office PowerPoint</Application>
  <PresentationFormat>Widescreen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Petrobras Sans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Viegas Alves Fernandes de Souza</dc:creator>
  <cp:lastModifiedBy>Jean Carlo Henzel Taglieber</cp:lastModifiedBy>
  <cp:revision>67</cp:revision>
  <dcterms:created xsi:type="dcterms:W3CDTF">2025-07-07T09:08:08Z</dcterms:created>
  <dcterms:modified xsi:type="dcterms:W3CDTF">2026-10-01T11:53:55Z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Tema do Office:8</vt:lpwstr>
  </property>
  <property fmtid="{D5CDD505-2E9C-101B-9397-08002B2CF9AE}" pid="3" name="ClassificationContentMarkingFooterText">
    <vt:lpwstr>PÚBLICA</vt:lpwstr>
  </property>
</Properties>
</file>