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99"/>
    <a:srgbClr val="00B2A9"/>
    <a:srgbClr val="ED8B00"/>
    <a:srgbClr val="004165"/>
    <a:srgbClr val="EAEAEA"/>
    <a:srgbClr val="DBDBDB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3DBC9EE-D7FE-4D12-869A-209AA71D3593}" v="3" dt="2025-07-07T10:59:40.78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Estilo Claro 2 - Ênfas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4779" autoAdjust="0"/>
    <p:restoredTop sz="94660"/>
  </p:normalViewPr>
  <p:slideViewPr>
    <p:cSldViewPr snapToGrid="0" showGuides="1">
      <p:cViewPr varScale="1">
        <p:scale>
          <a:sx n="68" d="100"/>
          <a:sy n="68" d="100"/>
        </p:scale>
        <p:origin x="996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gor Viegas Alves Fernandes de Souza" userId="de047f23-ab0c-4cfb-932c-5b762d409bbc" providerId="ADAL" clId="{A3DBC9EE-D7FE-4D12-869A-209AA71D3593}"/>
    <pc:docChg chg="undo custSel modSld">
      <pc:chgData name="Igor Viegas Alves Fernandes de Souza" userId="de047f23-ab0c-4cfb-932c-5b762d409bbc" providerId="ADAL" clId="{A3DBC9EE-D7FE-4D12-869A-209AA71D3593}" dt="2025-07-07T11:00:27.153" v="54" actId="1036"/>
      <pc:docMkLst>
        <pc:docMk/>
      </pc:docMkLst>
      <pc:sldChg chg="addSp delSp modSp mod">
        <pc:chgData name="Igor Viegas Alves Fernandes de Souza" userId="de047f23-ab0c-4cfb-932c-5b762d409bbc" providerId="ADAL" clId="{A3DBC9EE-D7FE-4D12-869A-209AA71D3593}" dt="2025-07-07T11:00:27.153" v="54" actId="1036"/>
        <pc:sldMkLst>
          <pc:docMk/>
          <pc:sldMk cId="1174186361" sldId="256"/>
        </pc:sldMkLst>
        <pc:spChg chg="mod">
          <ac:chgData name="Igor Viegas Alves Fernandes de Souza" userId="de047f23-ab0c-4cfb-932c-5b762d409bbc" providerId="ADAL" clId="{A3DBC9EE-D7FE-4D12-869A-209AA71D3593}" dt="2025-07-07T10:58:38.493" v="37" actId="1038"/>
          <ac:spMkLst>
            <pc:docMk/>
            <pc:sldMk cId="1174186361" sldId="256"/>
            <ac:spMk id="73" creationId="{220F4DB5-7BD2-18A4-AF1C-90613E18A96C}"/>
          </ac:spMkLst>
        </pc:spChg>
        <pc:spChg chg="mod">
          <ac:chgData name="Igor Viegas Alves Fernandes de Souza" userId="de047f23-ab0c-4cfb-932c-5b762d409bbc" providerId="ADAL" clId="{A3DBC9EE-D7FE-4D12-869A-209AA71D3593}" dt="2025-07-07T11:00:10.524" v="51" actId="14100"/>
          <ac:spMkLst>
            <pc:docMk/>
            <pc:sldMk cId="1174186361" sldId="256"/>
            <ac:spMk id="77" creationId="{33400242-7B86-4252-B68E-3358F96E31E4}"/>
          </ac:spMkLst>
        </pc:spChg>
        <pc:spChg chg="mod">
          <ac:chgData name="Igor Viegas Alves Fernandes de Souza" userId="de047f23-ab0c-4cfb-932c-5b762d409bbc" providerId="ADAL" clId="{A3DBC9EE-D7FE-4D12-869A-209AA71D3593}" dt="2025-07-07T11:00:27.153" v="54" actId="1036"/>
          <ac:spMkLst>
            <pc:docMk/>
            <pc:sldMk cId="1174186361" sldId="256"/>
            <ac:spMk id="80" creationId="{144D084B-70A7-B767-2F59-CB16F5008E9B}"/>
          </ac:spMkLst>
        </pc:spChg>
        <pc:grpChg chg="mod">
          <ac:chgData name="Igor Viegas Alves Fernandes de Souza" userId="de047f23-ab0c-4cfb-932c-5b762d409bbc" providerId="ADAL" clId="{A3DBC9EE-D7FE-4D12-869A-209AA71D3593}" dt="2025-07-07T10:56:19.449" v="0" actId="1076"/>
          <ac:grpSpMkLst>
            <pc:docMk/>
            <pc:sldMk cId="1174186361" sldId="256"/>
            <ac:grpSpMk id="15" creationId="{97F93987-C282-929B-BD30-DBD83795661D}"/>
          </ac:grpSpMkLst>
        </pc:grpChg>
        <pc:graphicFrameChg chg="add del mod">
          <ac:chgData name="Igor Viegas Alves Fernandes de Souza" userId="de047f23-ab0c-4cfb-932c-5b762d409bbc" providerId="ADAL" clId="{A3DBC9EE-D7FE-4D12-869A-209AA71D3593}" dt="2025-07-07T10:59:59.844" v="49" actId="478"/>
          <ac:graphicFrameMkLst>
            <pc:docMk/>
            <pc:sldMk cId="1174186361" sldId="256"/>
            <ac:graphicFrameMk id="91" creationId="{B325A51A-A767-DAF6-B32B-37650F5F1312}"/>
          </ac:graphicFrameMkLst>
        </pc:graphicFrameChg>
        <pc:picChg chg="mod">
          <ac:chgData name="Igor Viegas Alves Fernandes de Souza" userId="de047f23-ab0c-4cfb-932c-5b762d409bbc" providerId="ADAL" clId="{A3DBC9EE-D7FE-4D12-869A-209AA71D3593}" dt="2025-07-07T10:58:38.493" v="37" actId="1038"/>
          <ac:picMkLst>
            <pc:docMk/>
            <pc:sldMk cId="1174186361" sldId="256"/>
            <ac:picMk id="87" creationId="{601BA0B5-B29A-588E-04E4-8BE35D464982}"/>
          </ac:picMkLst>
        </pc:picChg>
        <pc:cxnChg chg="del mod">
          <ac:chgData name="Igor Viegas Alves Fernandes de Souza" userId="de047f23-ab0c-4cfb-932c-5b762d409bbc" providerId="ADAL" clId="{A3DBC9EE-D7FE-4D12-869A-209AA71D3593}" dt="2025-07-07T10:58:52.297" v="39" actId="478"/>
          <ac:cxnSpMkLst>
            <pc:docMk/>
            <pc:sldMk cId="1174186361" sldId="256"/>
            <ac:cxnSpMk id="78" creationId="{029B00B6-4928-5B79-62A3-65449AABAC10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49.645" v="38" actId="14100"/>
          <ac:cxnSpMkLst>
            <pc:docMk/>
            <pc:sldMk cId="1174186361" sldId="256"/>
            <ac:cxnSpMk id="88" creationId="{0146927F-48F1-4B26-4D33-28261A481206}"/>
          </ac:cxnSpMkLst>
        </pc:cxnChg>
        <pc:cxnChg chg="add mod">
          <ac:chgData name="Igor Viegas Alves Fernandes de Souza" userId="de047f23-ab0c-4cfb-932c-5b762d409bbc" providerId="ADAL" clId="{A3DBC9EE-D7FE-4D12-869A-209AA71D3593}" dt="2025-07-07T10:58:59.490" v="40" actId="571"/>
          <ac:cxnSpMkLst>
            <pc:docMk/>
            <pc:sldMk cId="1174186361" sldId="256"/>
            <ac:cxnSpMk id="90" creationId="{A24625C9-39D9-B8D4-77F9-AA9A279D3E0C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C2D809-D277-D48D-2BA6-E55ED3C46C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C400E82-6D2E-BCE7-3457-1A146CA9C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A57171E-E2BE-FEF1-317A-96CE21480B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CB4A613-2677-FB60-7D97-7E113C409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C509316-F024-629F-5FB3-271CD8447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6250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F138A52-21D3-C59E-6B2A-CD2C1AE0F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E00B681-BC55-8AD0-94FA-25881AE279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B33DBC2-8AC9-C8F8-8D9F-2C1A5D9BC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8D0777-765C-0456-F663-E3FB7F9D9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3C38A7E-1FC0-5CB7-E7FE-AF9A5B93D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765166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220C53-3464-CE1C-B2BA-8EB5DDD77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931A713-24AE-8374-2B34-5AF85EBA7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779E15D-5CC2-398E-309E-6AA180721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24EBC1-582F-9F11-2C0B-46C5F7DCF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D52885-372C-DF06-6F80-7AF30455E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9396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B316F9-6AAC-E6B6-61CF-7E0312C3C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5253700-4681-6BFB-810B-B5E885C856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7E7625C-0C04-63D3-A1D7-9BD81DFF6A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8D289090-E432-5F3B-9B89-0410CD013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6AAE5B6-5439-C656-53C8-39AA7370C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26A1976-E4AD-8B0B-CAA2-9427E0B69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734715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7DB0D9-3A27-2AB5-D9C0-9DBDCCB97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41EFBA5-B85A-F97B-E229-4ACC76845A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7CBFA3-19A1-71D5-B9B2-6D1525F5F9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70E2C30-8F0D-5607-8129-4DEE7DFD60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9DF09A3-1A6F-124B-93E8-B19BD30F409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CAEC7EC2-D9FF-3E6F-712C-A52DECB21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CE5F764-7894-4845-68D0-311023779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68E6E31-CC5E-959A-E8C4-E162137EF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369504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09556A2-3F1C-A813-1028-E6CA0FF0B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A4D9AFB0-0952-4371-9250-04FC065F50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679D7AC-0596-9975-8B71-36BAD6073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63D109D-F8FA-083B-3447-B65061513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359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3DE0BAE1-A9C8-6DAF-9960-D224B8CBCE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709898D8-9F17-6782-7892-1EBF8190C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5C377D7-4CE6-CB6A-B11A-9732A9D6B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4693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BC18C2B-7334-55AB-AD95-AEE8C51B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4B180EF-643B-23A5-7393-5B6010440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210AB76-3EE3-35FC-490F-CC6CC2FFE7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505567B-1C4D-B076-F707-83C5326E6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D81517F-EB1C-443F-864D-E66055FBFC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1FA0765-CE9F-B1D2-C058-4EE31853EC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54035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678C68-E6C0-40CB-92F3-34AD132E4E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2D152A89-1AEB-E120-FB12-3C088982D0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0F3CBC8-3DB6-EA11-F19B-08635610BE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6A4F0B5-78A0-19BE-C20E-503D3369F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95E3CF8-48BC-D26F-B2EB-00A8067816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2F0D3DD-8B4E-C964-1EA8-167D9CAA0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08566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8A7CC1-6B4E-632F-94BC-EAD065397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4F6B22B-FF0D-7045-82AB-A7C903B7F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5FB8FFB-7C21-CF29-8D2F-41DE3F9E2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3F5EC66-9CC8-77F7-03C7-053F5DF784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829401B-BB0C-5A81-F48F-4CD3ACAB6C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471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D9E1113-0B71-9B9A-4E71-496D9470E0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45C3C2B-9F21-013C-887A-8BAD358F77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322A3D2-0702-9F10-FA75-56A180A8F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766037C-EB4B-671C-2907-213AE4759D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22D686A-93DF-6222-8EF7-DDB105039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9918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FE4E461-4CA1-49F1-19AC-9E8034911D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B7B699F-DE70-C041-1DEA-9FE9066215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C6D2988-2C02-1D8E-9829-33446D24F0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7FDB63-E55C-44AF-B604-18A52F55B619}" type="datetimeFigureOut">
              <a:rPr lang="pt-BR" smtClean="0"/>
              <a:t>01/10/2026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FB384B4-C412-8FAC-7090-8823D39212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D86BC2-EA53-1D89-F56C-47DA8FE80E0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48DE09A-159F-49DA-B430-87091F038CEA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A067A80-3069-5CC2-F736-544FC1C1B8E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xmlns="" val="ftr"/>
              </p:ext>
            </p:extLst>
          </p:nvPr>
        </p:nvSpPr>
        <p:spPr>
          <a:xfrm>
            <a:off x="63500" y="6657340"/>
            <a:ext cx="461963" cy="13716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pt-BR" sz="900">
                <a:solidFill>
                  <a:srgbClr val="737373">
                    <a:alpha val="50000"/>
                  </a:srgbClr>
                </a:solidFill>
                <a:latin typeface="Trebuchet MS" panose="020B0603020202020204" pitchFamily="34" charset="0"/>
              </a:rPr>
              <a:t>PÚBLICA</a:t>
            </a:r>
          </a:p>
        </p:txBody>
      </p:sp>
    </p:spTree>
    <p:extLst>
      <p:ext uri="{BB962C8B-B14F-4D97-AF65-F5344CB8AC3E}">
        <p14:creationId xmlns:p14="http://schemas.microsoft.com/office/powerpoint/2010/main" val="1101678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2.svg"/><Relationship Id="rId18" Type="http://schemas.openxmlformats.org/officeDocument/2006/relationships/image" Target="../media/image10.png"/><Relationship Id="rId3" Type="http://schemas.openxmlformats.org/officeDocument/2006/relationships/image" Target="../media/image2.png"/><Relationship Id="rId21" Type="http://schemas.openxmlformats.org/officeDocument/2006/relationships/image" Target="../media/image20.svg"/><Relationship Id="rId7" Type="http://schemas.openxmlformats.org/officeDocument/2006/relationships/image" Target="../media/image6.svg"/><Relationship Id="rId12" Type="http://schemas.openxmlformats.org/officeDocument/2006/relationships/image" Target="../media/image7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9.png"/><Relationship Id="rId20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6.png"/><Relationship Id="rId19" Type="http://schemas.openxmlformats.org/officeDocument/2006/relationships/image" Target="../media/image18.sv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AEAEA">
            <a:alpha val="5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tângulo: Cantos Arredondados 74">
            <a:extLst>
              <a:ext uri="{FF2B5EF4-FFF2-40B4-BE49-F238E27FC236}">
                <a16:creationId xmlns:a16="http://schemas.microsoft.com/office/drawing/2014/main" id="{C223E556-5090-DDC8-E5E1-A298B0BF3E3C}"/>
              </a:ext>
            </a:extLst>
          </p:cNvPr>
          <p:cNvSpPr>
            <a:spLocks/>
          </p:cNvSpPr>
          <p:nvPr/>
        </p:nvSpPr>
        <p:spPr>
          <a:xfrm>
            <a:off x="8186863" y="5076696"/>
            <a:ext cx="3704256" cy="1701282"/>
          </a:xfrm>
          <a:prstGeom prst="roundRect">
            <a:avLst>
              <a:gd name="adj" fmla="val 6183"/>
            </a:avLst>
          </a:prstGeom>
          <a:solidFill>
            <a:srgbClr val="0041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2068004-6016-065D-03C9-881CCE032DF6}"/>
              </a:ext>
            </a:extLst>
          </p:cNvPr>
          <p:cNvSpPr txBox="1"/>
          <p:nvPr/>
        </p:nvSpPr>
        <p:spPr>
          <a:xfrm>
            <a:off x="330200" y="266994"/>
            <a:ext cx="393093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Petrobras Sans" panose="020B0606020204030204" pitchFamily="34" charset="0"/>
              </a:rPr>
              <a:t>Relatório do Projeto de Infraestrutura </a:t>
            </a:r>
          </a:p>
          <a:p>
            <a:r>
              <a:rPr lang="pt-BR" sz="2200" b="1" dirty="0" smtClean="0">
                <a:solidFill>
                  <a:srgbClr val="00B2A9"/>
                </a:solidFill>
                <a:latin typeface="Petrobras Sans" panose="020B0606020204030204" pitchFamily="34" charset="0"/>
              </a:rPr>
              <a:t>Museu de Ciências da Terra (MCTER)</a:t>
            </a:r>
            <a:endParaRPr lang="pt-BR" sz="2200" b="1" dirty="0">
              <a:solidFill>
                <a:srgbClr val="00B2A9"/>
              </a:solidFill>
              <a:latin typeface="Petrobras Sans" panose="020B0606020204030204" pitchFamily="34" charset="0"/>
            </a:endParaRPr>
          </a:p>
        </p:txBody>
      </p:sp>
      <p:sp>
        <p:nvSpPr>
          <p:cNvPr id="7" name="Retângulo: Cantos Arredondados 6">
            <a:extLst>
              <a:ext uri="{FF2B5EF4-FFF2-40B4-BE49-F238E27FC236}">
                <a16:creationId xmlns:a16="http://schemas.microsoft.com/office/drawing/2014/main" id="{BDBD6CC6-1C96-C1BF-F37F-56E1D01114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1651000"/>
            <a:ext cx="3898900" cy="2997200"/>
          </a:xfrm>
          <a:prstGeom prst="roundRect">
            <a:avLst>
              <a:gd name="adj" fmla="val 328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4B7129F5-BE56-7553-00DB-B696CD128A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200" y="4747053"/>
            <a:ext cx="3898900" cy="1701282"/>
          </a:xfrm>
          <a:prstGeom prst="roundRect">
            <a:avLst>
              <a:gd name="adj" fmla="val 730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: Cantos Arredondados 8">
            <a:extLst>
              <a:ext uri="{FF2B5EF4-FFF2-40B4-BE49-F238E27FC236}">
                <a16:creationId xmlns:a16="http://schemas.microsoft.com/office/drawing/2014/main" id="{3B49DF03-4983-F96B-361A-169373B3FAF8}"/>
              </a:ext>
            </a:extLst>
          </p:cNvPr>
          <p:cNvSpPr>
            <a:spLocks/>
          </p:cNvSpPr>
          <p:nvPr/>
        </p:nvSpPr>
        <p:spPr>
          <a:xfrm>
            <a:off x="4347680" y="1650999"/>
            <a:ext cx="7514119" cy="3341356"/>
          </a:xfrm>
          <a:prstGeom prst="roundRect">
            <a:avLst>
              <a:gd name="adj" fmla="val 28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D6213AB7-6F6B-C647-4A1F-CDE04F73EFEF}"/>
              </a:ext>
            </a:extLst>
          </p:cNvPr>
          <p:cNvSpPr>
            <a:spLocks/>
          </p:cNvSpPr>
          <p:nvPr/>
        </p:nvSpPr>
        <p:spPr>
          <a:xfrm>
            <a:off x="4364855" y="5076696"/>
            <a:ext cx="3691421" cy="1701282"/>
          </a:xfrm>
          <a:prstGeom prst="roundRect">
            <a:avLst>
              <a:gd name="adj" fmla="val 6183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6B3859C1-C765-447D-E301-F2F2AE4EAD0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347680" y="310592"/>
            <a:ext cx="7514119" cy="1241556"/>
          </a:xfrm>
          <a:prstGeom prst="roundRect">
            <a:avLst>
              <a:gd name="adj" fmla="val 879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pSp>
        <p:nvGrpSpPr>
          <p:cNvPr id="15" name="Grupo 212">
            <a:extLst>
              <a:ext uri="{FF2B5EF4-FFF2-40B4-BE49-F238E27FC236}">
                <a16:creationId xmlns:a16="http://schemas.microsoft.com/office/drawing/2014/main" id="{97F93987-C282-929B-BD30-DBD83795661D}"/>
              </a:ext>
            </a:extLst>
          </p:cNvPr>
          <p:cNvGrpSpPr/>
          <p:nvPr/>
        </p:nvGrpSpPr>
        <p:grpSpPr>
          <a:xfrm>
            <a:off x="-740686" y="91158"/>
            <a:ext cx="482133" cy="1300541"/>
            <a:chOff x="2435703" y="3306074"/>
            <a:chExt cx="316127" cy="1300541"/>
          </a:xfrm>
        </p:grpSpPr>
        <p:sp>
          <p:nvSpPr>
            <p:cNvPr id="16" name="Retângulo 15">
              <a:extLst>
                <a:ext uri="{FF2B5EF4-FFF2-40B4-BE49-F238E27FC236}">
                  <a16:creationId xmlns:a16="http://schemas.microsoft.com/office/drawing/2014/main" id="{89A3E5E2-E017-372B-FF6C-D68465CD3B28}"/>
                </a:ext>
              </a:extLst>
            </p:cNvPr>
            <p:cNvSpPr/>
            <p:nvPr/>
          </p:nvSpPr>
          <p:spPr>
            <a:xfrm>
              <a:off x="2435703" y="3306074"/>
              <a:ext cx="316127" cy="107391"/>
            </a:xfrm>
            <a:prstGeom prst="rect">
              <a:avLst/>
            </a:prstGeom>
            <a:solidFill>
              <a:srgbClr val="00B2A9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7" name="Retângulo 16">
              <a:extLst>
                <a:ext uri="{FF2B5EF4-FFF2-40B4-BE49-F238E27FC236}">
                  <a16:creationId xmlns:a16="http://schemas.microsoft.com/office/drawing/2014/main" id="{C0A50942-2323-60EE-70FD-C54B901D2A52}"/>
                </a:ext>
              </a:extLst>
            </p:cNvPr>
            <p:cNvSpPr/>
            <p:nvPr/>
          </p:nvSpPr>
          <p:spPr>
            <a:xfrm>
              <a:off x="2435703" y="3475690"/>
              <a:ext cx="316127" cy="107391"/>
            </a:xfrm>
            <a:prstGeom prst="rect">
              <a:avLst/>
            </a:prstGeom>
            <a:solidFill>
              <a:srgbClr val="C4D6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8" name="Retângulo 17">
              <a:extLst>
                <a:ext uri="{FF2B5EF4-FFF2-40B4-BE49-F238E27FC236}">
                  <a16:creationId xmlns:a16="http://schemas.microsoft.com/office/drawing/2014/main" id="{0608D9CA-0342-A11F-8146-32926AF6B33B}"/>
                </a:ext>
              </a:extLst>
            </p:cNvPr>
            <p:cNvSpPr/>
            <p:nvPr/>
          </p:nvSpPr>
          <p:spPr>
            <a:xfrm>
              <a:off x="2435703" y="3647625"/>
              <a:ext cx="316127" cy="107391"/>
            </a:xfrm>
            <a:prstGeom prst="rect">
              <a:avLst/>
            </a:prstGeom>
            <a:solidFill>
              <a:srgbClr val="FEDF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19" name="Retângulo 18">
              <a:extLst>
                <a:ext uri="{FF2B5EF4-FFF2-40B4-BE49-F238E27FC236}">
                  <a16:creationId xmlns:a16="http://schemas.microsoft.com/office/drawing/2014/main" id="{1120C9C0-C089-4C18-2DE3-4EDC43D649D2}"/>
                </a:ext>
              </a:extLst>
            </p:cNvPr>
            <p:cNvSpPr/>
            <p:nvPr/>
          </p:nvSpPr>
          <p:spPr>
            <a:xfrm>
              <a:off x="2435703" y="3817241"/>
              <a:ext cx="316127" cy="107391"/>
            </a:xfrm>
            <a:prstGeom prst="rect">
              <a:avLst/>
            </a:prstGeom>
            <a:solidFill>
              <a:srgbClr val="ED8B00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0" name="Retângulo 19">
              <a:extLst>
                <a:ext uri="{FF2B5EF4-FFF2-40B4-BE49-F238E27FC236}">
                  <a16:creationId xmlns:a16="http://schemas.microsoft.com/office/drawing/2014/main" id="{4A1A67DB-77ED-FD96-FA5B-59B3F1B2F5AF}"/>
                </a:ext>
              </a:extLst>
            </p:cNvPr>
            <p:cNvSpPr/>
            <p:nvPr/>
          </p:nvSpPr>
          <p:spPr>
            <a:xfrm>
              <a:off x="2435703" y="3986857"/>
              <a:ext cx="316127" cy="107391"/>
            </a:xfrm>
            <a:prstGeom prst="rect">
              <a:avLst/>
            </a:prstGeom>
            <a:solidFill>
              <a:srgbClr val="675C53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1" name="Retângulo 20">
              <a:extLst>
                <a:ext uri="{FF2B5EF4-FFF2-40B4-BE49-F238E27FC236}">
                  <a16:creationId xmlns:a16="http://schemas.microsoft.com/office/drawing/2014/main" id="{DEF59746-11F7-F46F-76FE-0DFD19B3F524}"/>
                </a:ext>
              </a:extLst>
            </p:cNvPr>
            <p:cNvSpPr/>
            <p:nvPr/>
          </p:nvSpPr>
          <p:spPr>
            <a:xfrm>
              <a:off x="2435703" y="4156473"/>
              <a:ext cx="316127" cy="107391"/>
            </a:xfrm>
            <a:prstGeom prst="rect">
              <a:avLst/>
            </a:prstGeom>
            <a:solidFill>
              <a:srgbClr val="BCBDBC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2" name="Retângulo 21">
              <a:extLst>
                <a:ext uri="{FF2B5EF4-FFF2-40B4-BE49-F238E27FC236}">
                  <a16:creationId xmlns:a16="http://schemas.microsoft.com/office/drawing/2014/main" id="{0430860D-DE05-527B-6A01-919E36CBE4CA}"/>
                </a:ext>
              </a:extLst>
            </p:cNvPr>
            <p:cNvSpPr/>
            <p:nvPr/>
          </p:nvSpPr>
          <p:spPr>
            <a:xfrm>
              <a:off x="2435703" y="4329607"/>
              <a:ext cx="316127" cy="107391"/>
            </a:xfrm>
            <a:prstGeom prst="rect">
              <a:avLst/>
            </a:prstGeom>
            <a:solidFill>
              <a:srgbClr val="7D9AAA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  <p:sp>
          <p:nvSpPr>
            <p:cNvPr id="23" name="Retângulo 22">
              <a:extLst>
                <a:ext uri="{FF2B5EF4-FFF2-40B4-BE49-F238E27FC236}">
                  <a16:creationId xmlns:a16="http://schemas.microsoft.com/office/drawing/2014/main" id="{79897A7E-1B99-43E8-8CA6-738A57B585D4}"/>
                </a:ext>
              </a:extLst>
            </p:cNvPr>
            <p:cNvSpPr/>
            <p:nvPr/>
          </p:nvSpPr>
          <p:spPr>
            <a:xfrm>
              <a:off x="2435703" y="4499224"/>
              <a:ext cx="316127" cy="107391"/>
            </a:xfrm>
            <a:prstGeom prst="rect">
              <a:avLst/>
            </a:prstGeom>
            <a:solidFill>
              <a:srgbClr val="004165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6858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9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rebuchet MS" panose="020B0603020202020204"/>
                <a:ea typeface="+mn-ea"/>
                <a:cs typeface="+mn-cs"/>
              </a:endParaRPr>
            </a:p>
          </p:txBody>
        </p:sp>
      </p:grpSp>
      <p:pic>
        <p:nvPicPr>
          <p:cNvPr id="4" name="Imagem 3">
            <a:extLst>
              <a:ext uri="{FF2B5EF4-FFF2-40B4-BE49-F238E27FC236}">
                <a16:creationId xmlns:a16="http://schemas.microsoft.com/office/drawing/2014/main" id="{C4D912B9-E807-1C79-26A1-4DD85D8248A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68320" y="405506"/>
            <a:ext cx="2053121" cy="594959"/>
          </a:xfrm>
          <a:prstGeom prst="rect">
            <a:avLst/>
          </a:prstGeom>
        </p:spPr>
      </p:pic>
      <p:pic>
        <p:nvPicPr>
          <p:cNvPr id="5" name="Imagem 4" descr="Desenho com traços pretos em fundo branco&#10;&#10;O conteúdo gerado por IA pode estar incorreto.">
            <a:extLst>
              <a:ext uri="{FF2B5EF4-FFF2-40B4-BE49-F238E27FC236}">
                <a16:creationId xmlns:a16="http://schemas.microsoft.com/office/drawing/2014/main" id="{D67494C3-6F82-8F90-024B-7B839848A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1795" y="925594"/>
            <a:ext cx="1706170" cy="485088"/>
          </a:xfrm>
          <a:prstGeom prst="rect">
            <a:avLst/>
          </a:prstGeom>
        </p:spPr>
      </p:pic>
      <p:sp>
        <p:nvSpPr>
          <p:cNvPr id="32" name="CaixaDeTexto 31">
            <a:extLst>
              <a:ext uri="{FF2B5EF4-FFF2-40B4-BE49-F238E27FC236}">
                <a16:creationId xmlns:a16="http://schemas.microsoft.com/office/drawing/2014/main" id="{FB043B75-BB08-262C-2903-4853D0390B26}"/>
              </a:ext>
            </a:extLst>
          </p:cNvPr>
          <p:cNvSpPr txBox="1">
            <a:spLocks/>
          </p:cNvSpPr>
          <p:nvPr/>
        </p:nvSpPr>
        <p:spPr>
          <a:xfrm>
            <a:off x="7099917" y="1686200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Início</a:t>
            </a:r>
          </a:p>
        </p:txBody>
      </p:sp>
      <p:pic>
        <p:nvPicPr>
          <p:cNvPr id="34" name="Gráfico 33" descr="Calendário mensal estrutura de tópicos">
            <a:extLst>
              <a:ext uri="{FF2B5EF4-FFF2-40B4-BE49-F238E27FC236}">
                <a16:creationId xmlns:a16="http://schemas.microsoft.com/office/drawing/2014/main" id="{62746FDB-6047-894D-631D-A6C9ADFA4D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6498366" y="1678769"/>
            <a:ext cx="558280" cy="558280"/>
          </a:xfrm>
          <a:prstGeom prst="rect">
            <a:avLst/>
          </a:prstGeom>
        </p:spPr>
      </p:pic>
      <p:sp>
        <p:nvSpPr>
          <p:cNvPr id="35" name="CaixaDeTexto 34">
            <a:extLst>
              <a:ext uri="{FF2B5EF4-FFF2-40B4-BE49-F238E27FC236}">
                <a16:creationId xmlns:a16="http://schemas.microsoft.com/office/drawing/2014/main" id="{C7D3223D-0657-B03E-FD5D-CB9108715A1B}"/>
              </a:ext>
            </a:extLst>
          </p:cNvPr>
          <p:cNvSpPr txBox="1">
            <a:spLocks/>
          </p:cNvSpPr>
          <p:nvPr/>
        </p:nvSpPr>
        <p:spPr>
          <a:xfrm>
            <a:off x="7099917" y="1923293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chemeClr val="bg2">
                    <a:lumMod val="10000"/>
                  </a:schemeClr>
                </a:solidFill>
                <a:latin typeface="Aptos Narrow" panose="020B0004020202020204" pitchFamily="34" charset="0"/>
              </a:rPr>
              <a:t>20/05/2025</a:t>
            </a:r>
            <a:endParaRPr lang="pt-BR" sz="1400" dirty="0">
              <a:solidFill>
                <a:schemeClr val="bg2">
                  <a:lumMod val="10000"/>
                </a:schemeClr>
              </a:solidFill>
              <a:latin typeface="Aptos Narrow" panose="020B0004020202020204" pitchFamily="34" charset="0"/>
            </a:endParaRP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2F71D63E-D9B2-726F-617A-9B8AA73A4653}"/>
              </a:ext>
            </a:extLst>
          </p:cNvPr>
          <p:cNvSpPr txBox="1">
            <a:spLocks/>
          </p:cNvSpPr>
          <p:nvPr/>
        </p:nvSpPr>
        <p:spPr>
          <a:xfrm>
            <a:off x="8984366" y="1674766"/>
            <a:ext cx="12678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>
                <a:solidFill>
                  <a:srgbClr val="004165"/>
                </a:solidFill>
                <a:latin typeface="Petrobras Sans" panose="020B0606020204030204" pitchFamily="34" charset="0"/>
              </a:rPr>
              <a:t>Fim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A9F5C5A6-CB30-A296-92EA-976126BC7A7F}"/>
              </a:ext>
            </a:extLst>
          </p:cNvPr>
          <p:cNvSpPr txBox="1">
            <a:spLocks/>
          </p:cNvSpPr>
          <p:nvPr/>
        </p:nvSpPr>
        <p:spPr>
          <a:xfrm>
            <a:off x="8984366" y="1911859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solidFill>
                  <a:schemeClr val="bg2">
                    <a:lumMod val="10000"/>
                  </a:schemeClr>
                </a:solidFill>
                <a:latin typeface="Aptos Narrow" panose="020B0004020202020204" pitchFamily="34" charset="0"/>
              </a:rPr>
              <a:t>19/05/2027</a:t>
            </a:r>
            <a:endParaRPr lang="pt-BR" sz="1400" dirty="0">
              <a:solidFill>
                <a:schemeClr val="bg2">
                  <a:lumMod val="10000"/>
                </a:schemeClr>
              </a:solidFill>
              <a:latin typeface="Aptos Narrow" panose="020B0004020202020204" pitchFamily="34" charset="0"/>
            </a:endParaRPr>
          </a:p>
        </p:txBody>
      </p:sp>
      <p:pic>
        <p:nvPicPr>
          <p:cNvPr id="42" name="Gráfico 41" descr="Círculo com seta para a esquerda com preenchimento sólido">
            <a:extLst>
              <a:ext uri="{FF2B5EF4-FFF2-40B4-BE49-F238E27FC236}">
                <a16:creationId xmlns:a16="http://schemas.microsoft.com/office/drawing/2014/main" id="{6ACD08AE-385F-5FAE-DB50-EB1B6050A0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 rot="10800000">
            <a:off x="8522367" y="1705879"/>
            <a:ext cx="445021" cy="445021"/>
          </a:xfrm>
          <a:prstGeom prst="rect">
            <a:avLst/>
          </a:prstGeom>
        </p:spPr>
      </p:pic>
      <p:pic>
        <p:nvPicPr>
          <p:cNvPr id="44" name="Gráfico 43" descr="Dinheiro estrutura de tópicos">
            <a:extLst>
              <a:ext uri="{FF2B5EF4-FFF2-40B4-BE49-F238E27FC236}">
                <a16:creationId xmlns:a16="http://schemas.microsoft.com/office/drawing/2014/main" id="{3492B49D-F479-CAE9-0DC9-0B9292CC729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654968" y="4881651"/>
            <a:ext cx="581735" cy="581735"/>
          </a:xfrm>
          <a:prstGeom prst="rect">
            <a:avLst/>
          </a:prstGeom>
        </p:spPr>
      </p:pic>
      <p:pic>
        <p:nvPicPr>
          <p:cNvPr id="48" name="Gráfico 47" descr="Contrato estrutura de tópicos">
            <a:extLst>
              <a:ext uri="{FF2B5EF4-FFF2-40B4-BE49-F238E27FC236}">
                <a16:creationId xmlns:a16="http://schemas.microsoft.com/office/drawing/2014/main" id="{3CB8FD61-E79F-54F8-B19C-98B8E3D4F8D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433917" y="1762288"/>
            <a:ext cx="539750" cy="539750"/>
          </a:xfrm>
          <a:prstGeom prst="rect">
            <a:avLst/>
          </a:prstGeom>
        </p:spPr>
      </p:pic>
      <p:cxnSp>
        <p:nvCxnSpPr>
          <p:cNvPr id="55" name="Conector reto 54">
            <a:extLst>
              <a:ext uri="{FF2B5EF4-FFF2-40B4-BE49-F238E27FC236}">
                <a16:creationId xmlns:a16="http://schemas.microsoft.com/office/drawing/2014/main" id="{E6F7E26F-6270-F382-D177-7501E03D468F}"/>
              </a:ext>
            </a:extLst>
          </p:cNvPr>
          <p:cNvCxnSpPr>
            <a:cxnSpLocks/>
          </p:cNvCxnSpPr>
          <p:nvPr/>
        </p:nvCxnSpPr>
        <p:spPr>
          <a:xfrm>
            <a:off x="1600169" y="4821015"/>
            <a:ext cx="0" cy="1554646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CaixaDeTexto 55">
            <a:extLst>
              <a:ext uri="{FF2B5EF4-FFF2-40B4-BE49-F238E27FC236}">
                <a16:creationId xmlns:a16="http://schemas.microsoft.com/office/drawing/2014/main" id="{8572B1F1-214A-320C-858E-629081A18D2F}"/>
              </a:ext>
            </a:extLst>
          </p:cNvPr>
          <p:cNvSpPr txBox="1">
            <a:spLocks/>
          </p:cNvSpPr>
          <p:nvPr/>
        </p:nvSpPr>
        <p:spPr>
          <a:xfrm>
            <a:off x="2058931" y="4865250"/>
            <a:ext cx="1819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26,464 MM </a:t>
            </a:r>
            <a:endParaRPr lang="pt-BR" sz="1200" dirty="0" smtClean="0">
              <a:latin typeface="Aptos Narrow" panose="020B0004020202020204" pitchFamily="34" charset="0"/>
            </a:endParaRPr>
          </a:p>
          <a:p>
            <a:r>
              <a:rPr lang="pt-BR" sz="1200" i="1" dirty="0" smtClean="0">
                <a:latin typeface="Aptos Narrow" panose="020B0004020202020204" pitchFamily="34" charset="0"/>
              </a:rPr>
              <a:t>10/07/25</a:t>
            </a:r>
            <a:endParaRPr lang="pt-BR" sz="1200" i="1" dirty="0">
              <a:latin typeface="Aptos Narrow" panose="020B0004020202020204" pitchFamily="34" charset="0"/>
            </a:endParaRPr>
          </a:p>
        </p:txBody>
      </p:sp>
      <p:pic>
        <p:nvPicPr>
          <p:cNvPr id="62" name="Gráfico 61" descr="Selo Tick1 estrutura de tópicos">
            <a:extLst>
              <a:ext uri="{FF2B5EF4-FFF2-40B4-BE49-F238E27FC236}">
                <a16:creationId xmlns:a16="http://schemas.microsoft.com/office/drawing/2014/main" id="{1F660757-0CE4-334C-3A32-16FF79DAF77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13"/>
              </a:ext>
            </a:extLst>
          </a:blip>
          <a:stretch>
            <a:fillRect/>
          </a:stretch>
        </p:blipFill>
        <p:spPr>
          <a:xfrm>
            <a:off x="3601976" y="4866681"/>
            <a:ext cx="312263" cy="312263"/>
          </a:xfrm>
          <a:prstGeom prst="rect">
            <a:avLst/>
          </a:prstGeom>
        </p:spPr>
      </p:pic>
      <p:pic>
        <p:nvPicPr>
          <p:cNvPr id="64" name="Gráfico 63" descr="Relógio estrutura de tópicos">
            <a:extLst>
              <a:ext uri="{FF2B5EF4-FFF2-40B4-BE49-F238E27FC236}">
                <a16:creationId xmlns:a16="http://schemas.microsoft.com/office/drawing/2014/main" id="{65901594-3729-E2CB-72DA-7557D55A3F7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xmlns="" r:embed="rId15"/>
              </a:ext>
            </a:extLst>
          </a:blip>
          <a:stretch>
            <a:fillRect/>
          </a:stretch>
        </p:blipFill>
        <p:spPr>
          <a:xfrm>
            <a:off x="4446619" y="1706088"/>
            <a:ext cx="558280" cy="558280"/>
          </a:xfrm>
          <a:prstGeom prst="rect">
            <a:avLst/>
          </a:prstGeom>
        </p:spPr>
      </p:pic>
      <p:sp>
        <p:nvSpPr>
          <p:cNvPr id="65" name="CaixaDeTexto 64">
            <a:extLst>
              <a:ext uri="{FF2B5EF4-FFF2-40B4-BE49-F238E27FC236}">
                <a16:creationId xmlns:a16="http://schemas.microsoft.com/office/drawing/2014/main" id="{3B21D8FC-A5F4-1BB0-AEDF-ECF9ABF5A841}"/>
              </a:ext>
            </a:extLst>
          </p:cNvPr>
          <p:cNvSpPr txBox="1">
            <a:spLocks/>
          </p:cNvSpPr>
          <p:nvPr/>
        </p:nvSpPr>
        <p:spPr>
          <a:xfrm>
            <a:off x="5017481" y="1773185"/>
            <a:ext cx="13742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Cronograma</a:t>
            </a:r>
          </a:p>
        </p:txBody>
      </p:sp>
      <p:cxnSp>
        <p:nvCxnSpPr>
          <p:cNvPr id="68" name="Conector reto 67">
            <a:extLst>
              <a:ext uri="{FF2B5EF4-FFF2-40B4-BE49-F238E27FC236}">
                <a16:creationId xmlns:a16="http://schemas.microsoft.com/office/drawing/2014/main" id="{686FE16B-CC6D-0EB6-A3F9-1D0AF17FC63B}"/>
              </a:ext>
            </a:extLst>
          </p:cNvPr>
          <p:cNvCxnSpPr/>
          <p:nvPr/>
        </p:nvCxnSpPr>
        <p:spPr>
          <a:xfrm flipH="1">
            <a:off x="6400381" y="1735882"/>
            <a:ext cx="8317" cy="406635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77EF1232-6135-2392-041A-24A9F6729DB2}"/>
              </a:ext>
            </a:extLst>
          </p:cNvPr>
          <p:cNvSpPr txBox="1">
            <a:spLocks/>
          </p:cNvSpPr>
          <p:nvPr/>
        </p:nvSpPr>
        <p:spPr>
          <a:xfrm>
            <a:off x="8788624" y="5139255"/>
            <a:ext cx="23406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Petrobras Sans" panose="020B0606020204030204" pitchFamily="34" charset="0"/>
              </a:rPr>
              <a:t>Pontos de Atenção</a:t>
            </a:r>
          </a:p>
        </p:txBody>
      </p:sp>
      <p:sp>
        <p:nvSpPr>
          <p:cNvPr id="72" name="CaixaDeTexto 71">
            <a:extLst>
              <a:ext uri="{FF2B5EF4-FFF2-40B4-BE49-F238E27FC236}">
                <a16:creationId xmlns:a16="http://schemas.microsoft.com/office/drawing/2014/main" id="{5154C424-9A86-D4BB-587E-F97A79F6D992}"/>
              </a:ext>
            </a:extLst>
          </p:cNvPr>
          <p:cNvSpPr txBox="1">
            <a:spLocks/>
          </p:cNvSpPr>
          <p:nvPr/>
        </p:nvSpPr>
        <p:spPr>
          <a:xfrm>
            <a:off x="4926503" y="5063079"/>
            <a:ext cx="1960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Próximos Passos</a:t>
            </a:r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220F4DB5-7BD2-18A4-AF1C-90613E18A96C}"/>
              </a:ext>
            </a:extLst>
          </p:cNvPr>
          <p:cNvSpPr txBox="1">
            <a:spLocks/>
          </p:cNvSpPr>
          <p:nvPr/>
        </p:nvSpPr>
        <p:spPr>
          <a:xfrm>
            <a:off x="3914239" y="868235"/>
            <a:ext cx="1819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Status</a:t>
            </a:r>
          </a:p>
          <a:p>
            <a:pPr algn="ctr"/>
            <a:r>
              <a:rPr lang="pt-BR" b="1" dirty="0">
                <a:solidFill>
                  <a:srgbClr val="004165"/>
                </a:solidFill>
                <a:latin typeface="Petrobras Sans" panose="020B0606020204030204" pitchFamily="34" charset="0"/>
              </a:rPr>
              <a:t> Atual</a:t>
            </a:r>
          </a:p>
        </p:txBody>
      </p:sp>
      <p:graphicFrame>
        <p:nvGraphicFramePr>
          <p:cNvPr id="76" name="Tabela 75">
            <a:extLst>
              <a:ext uri="{FF2B5EF4-FFF2-40B4-BE49-F238E27FC236}">
                <a16:creationId xmlns:a16="http://schemas.microsoft.com/office/drawing/2014/main" id="{FB46FC51-E1C8-F696-93C8-4E4208D227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3928354"/>
              </p:ext>
            </p:extLst>
          </p:nvPr>
        </p:nvGraphicFramePr>
        <p:xfrm>
          <a:off x="4379718" y="2263673"/>
          <a:ext cx="7415653" cy="2773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498514">
                  <a:extLst>
                    <a:ext uri="{9D8B030D-6E8A-4147-A177-3AD203B41FA5}">
                      <a16:colId xmlns:a16="http://schemas.microsoft.com/office/drawing/2014/main" val="4054892354"/>
                    </a:ext>
                  </a:extLst>
                </a:gridCol>
                <a:gridCol w="5376041">
                  <a:extLst>
                    <a:ext uri="{9D8B030D-6E8A-4147-A177-3AD203B41FA5}">
                      <a16:colId xmlns:a16="http://schemas.microsoft.com/office/drawing/2014/main" val="2284963709"/>
                    </a:ext>
                  </a:extLst>
                </a:gridCol>
                <a:gridCol w="683580">
                  <a:extLst>
                    <a:ext uri="{9D8B030D-6E8A-4147-A177-3AD203B41FA5}">
                      <a16:colId xmlns:a16="http://schemas.microsoft.com/office/drawing/2014/main" val="4174134486"/>
                    </a:ext>
                  </a:extLst>
                </a:gridCol>
                <a:gridCol w="857518">
                  <a:extLst>
                    <a:ext uri="{9D8B030D-6E8A-4147-A177-3AD203B41FA5}">
                      <a16:colId xmlns:a16="http://schemas.microsoft.com/office/drawing/2014/main" val="876646724"/>
                    </a:ext>
                  </a:extLst>
                </a:gridCol>
              </a:tblGrid>
              <a:tr h="273646"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Etapa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Duração (meses)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742485"/>
                  </a:ext>
                </a:extLst>
              </a:tr>
              <a:tr h="314937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dia 10/04/2026, todas as pendências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junto </a:t>
                      </a:r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 à SMDU (Prefeitura do Rio de Janeiro),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para a obra do MCTER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 obteve-se a licença provisória. No dia 03/07/2026, obtenção da licença de obras definitiva com a troca do PREO.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Concluído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247722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pt-BR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 coordenador irá reencaminhar pedido de reformulação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financeira para cobrir os custos com a guarda externa do acervo do MCTER, DIDOTE e Documentais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pt-BR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 andamento</a:t>
                      </a:r>
                      <a:endParaRPr lang="pt-BR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9222868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 obra avança sem intercorrências relevantes, com a solução dos problemas relacionados ao telhado do Bloco A4 e à proteção do ar-condicionado da ANP, além da adoção de medidas pela construtora para melhorar a retirada dos resíduos de demolição e a segurança do canteiro, sendo o atraso atual considerado recuperável, enquanto a desmobilização das bibliotecas e do Museu está concluída e a retirada dos móveis no Bloco A3, foi negociada para ser finalizada até meados de outubro.</a:t>
                      </a:r>
                      <a:endParaRPr lang="pt-BR" sz="800" dirty="0" smtClean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 andamento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316365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 Escritório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do RJ e a </a:t>
                      </a:r>
                      <a:r>
                        <a:rPr lang="pt-BR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Construpower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estão providenciando a guarda do acervo do MCTER e arquivos físicos, das bibliotecas e do arquivo </a:t>
                      </a:r>
                      <a:r>
                        <a:rPr lang="pt-BR" sz="1000" baseline="0" dirty="0" err="1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multimeios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pt-BR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 andamento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647054"/>
                  </a:ext>
                </a:extLst>
              </a:tr>
              <a:tr h="181933"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 presente data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pt-BR" sz="10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01/10/2026, a  execução orçamentária percentual da 1° parcela do projeto de obras do MCTER é de 21,77% (R$ 5.761.722,86).</a:t>
                      </a:r>
                      <a:endParaRPr lang="pt-BR" sz="1000" dirty="0" smtClean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endParaRPr lang="pt-BR" sz="1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 andamento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6623202"/>
                  </a:ext>
                </a:extLst>
              </a:tr>
            </a:tbl>
          </a:graphicData>
        </a:graphic>
      </p:graphicFrame>
      <p:sp>
        <p:nvSpPr>
          <p:cNvPr id="77" name="CaixaDeTexto 76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91433" y="415756"/>
            <a:ext cx="4250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algn="just"/>
            <a:endParaRPr lang="pt-BR" dirty="0"/>
          </a:p>
        </p:txBody>
      </p:sp>
      <p:pic>
        <p:nvPicPr>
          <p:cNvPr id="83" name="Gráfico 82" descr="Rebobinar estrutura de tópicos">
            <a:extLst>
              <a:ext uri="{FF2B5EF4-FFF2-40B4-BE49-F238E27FC236}">
                <a16:creationId xmlns:a16="http://schemas.microsoft.com/office/drawing/2014/main" id="{5359C841-BC8E-0301-9915-62AF12D5AE35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xmlns="" r:embed="rId17"/>
              </a:ext>
            </a:extLst>
          </a:blip>
          <a:stretch>
            <a:fillRect/>
          </a:stretch>
        </p:blipFill>
        <p:spPr>
          <a:xfrm rot="10800000">
            <a:off x="4419586" y="4977631"/>
            <a:ext cx="551157" cy="551157"/>
          </a:xfrm>
          <a:prstGeom prst="rect">
            <a:avLst/>
          </a:prstGeom>
        </p:spPr>
      </p:pic>
      <p:pic>
        <p:nvPicPr>
          <p:cNvPr id="85" name="Gráfico 84" descr="Comentar importante estrutura de tópicos">
            <a:extLst>
              <a:ext uri="{FF2B5EF4-FFF2-40B4-BE49-F238E27FC236}">
                <a16:creationId xmlns:a16="http://schemas.microsoft.com/office/drawing/2014/main" id="{29B6BE46-4A13-AE58-0C18-7681498649CA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xmlns="" r:embed="rId19"/>
              </a:ext>
            </a:extLst>
          </a:blip>
          <a:stretch>
            <a:fillRect/>
          </a:stretch>
        </p:blipFill>
        <p:spPr>
          <a:xfrm>
            <a:off x="8297076" y="5066941"/>
            <a:ext cx="541220" cy="541220"/>
          </a:xfrm>
          <a:prstGeom prst="rect">
            <a:avLst/>
          </a:prstGeom>
        </p:spPr>
      </p:pic>
      <p:pic>
        <p:nvPicPr>
          <p:cNvPr id="87" name="Gráfico 86" descr="Claquete estrutura de tópicos">
            <a:extLst>
              <a:ext uri="{FF2B5EF4-FFF2-40B4-BE49-F238E27FC236}">
                <a16:creationId xmlns:a16="http://schemas.microsoft.com/office/drawing/2014/main" id="{601BA0B5-B29A-588E-04E4-8BE35D46498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xmlns="" r:embed="rId21"/>
              </a:ext>
            </a:extLst>
          </a:blip>
          <a:stretch>
            <a:fillRect/>
          </a:stretch>
        </p:blipFill>
        <p:spPr>
          <a:xfrm>
            <a:off x="4560557" y="309190"/>
            <a:ext cx="541059" cy="541059"/>
          </a:xfrm>
          <a:prstGeom prst="rect">
            <a:avLst/>
          </a:prstGeom>
        </p:spPr>
      </p:pic>
      <p:cxnSp>
        <p:nvCxnSpPr>
          <p:cNvPr id="88" name="Conector reto 87">
            <a:extLst>
              <a:ext uri="{FF2B5EF4-FFF2-40B4-BE49-F238E27FC236}">
                <a16:creationId xmlns:a16="http://schemas.microsoft.com/office/drawing/2014/main" id="{0146927F-48F1-4B26-4D33-28261A481206}"/>
              </a:ext>
            </a:extLst>
          </p:cNvPr>
          <p:cNvCxnSpPr>
            <a:cxnSpLocks/>
          </p:cNvCxnSpPr>
          <p:nvPr/>
        </p:nvCxnSpPr>
        <p:spPr>
          <a:xfrm>
            <a:off x="53393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0" name="Conector reto 89">
            <a:extLst>
              <a:ext uri="{FF2B5EF4-FFF2-40B4-BE49-F238E27FC236}">
                <a16:creationId xmlns:a16="http://schemas.microsoft.com/office/drawing/2014/main" id="{A24625C9-39D9-B8D4-77F9-AA9A279D3E0C}"/>
              </a:ext>
            </a:extLst>
          </p:cNvPr>
          <p:cNvCxnSpPr>
            <a:cxnSpLocks/>
          </p:cNvCxnSpPr>
          <p:nvPr/>
        </p:nvCxnSpPr>
        <p:spPr>
          <a:xfrm>
            <a:off x="9682737" y="498133"/>
            <a:ext cx="0" cy="912549"/>
          </a:xfrm>
          <a:prstGeom prst="line">
            <a:avLst/>
          </a:prstGeom>
          <a:ln>
            <a:solidFill>
              <a:srgbClr val="00416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4348205" y="5430905"/>
            <a:ext cx="3657327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AutoNum type="arabicParenR"/>
            </a:pPr>
            <a:r>
              <a:rPr lang="pt-B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Nova submissão da reformulação  pela coordenadora do MCTER e, posterior, homologação e aprovação pela </a:t>
            </a:r>
            <a:r>
              <a:rPr lang="pt-BR" sz="1100" smtClean="0">
                <a:latin typeface="Arial" panose="020B0604020202020204" pitchFamily="34" charset="0"/>
                <a:cs typeface="Arial" panose="020B0604020202020204" pitchFamily="34" charset="0"/>
              </a:rPr>
              <a:t>Petrobras</a:t>
            </a:r>
            <a:r>
              <a:rPr lang="pt-BR" sz="1100" smtClean="0">
                <a:latin typeface="Arial" panose="020B0604020202020204" pitchFamily="34" charset="0"/>
                <a:cs typeface="Arial" panose="020B0604020202020204" pitchFamily="34" charset="0"/>
              </a:rPr>
              <a:t>;</a:t>
            </a:r>
            <a:endParaRPr lang="pt-BR" sz="11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arenR"/>
            </a:pPr>
            <a:r>
              <a:rPr lang="pt-B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Conclusão da retirada do acervo do MCTER, Arquivos Documentais,  </a:t>
            </a:r>
            <a:r>
              <a:rPr lang="pt-BR" sz="11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Multimeios</a:t>
            </a:r>
            <a:r>
              <a:rPr lang="pt-BR" sz="1100" dirty="0" smtClean="0">
                <a:latin typeface="Arial" panose="020B0604020202020204" pitchFamily="34" charset="0"/>
                <a:cs typeface="Arial" panose="020B0604020202020204" pitchFamily="34" charset="0"/>
              </a:rPr>
              <a:t> e Bibliotecas (SGB e MCTER)</a:t>
            </a:r>
            <a:endParaRPr lang="pt-B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AutoNum type="arabicParenR"/>
            </a:pPr>
            <a:endParaRPr lang="pt-BR" sz="1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9149894C-6AE4-CE79-1E53-E3B024495887}"/>
              </a:ext>
            </a:extLst>
          </p:cNvPr>
          <p:cNvSpPr txBox="1"/>
          <p:nvPr/>
        </p:nvSpPr>
        <p:spPr>
          <a:xfrm>
            <a:off x="325166" y="2364234"/>
            <a:ext cx="39359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Aptos Narrow" panose="020B0004020202020204" pitchFamily="34" charset="0"/>
              </a:rPr>
              <a:t>Viabilização de serviço de revitalização do MCTER:</a:t>
            </a:r>
            <a:endParaRPr lang="pt-BR" sz="1600" dirty="0">
              <a:latin typeface="Aptos Narrow" panose="020B0004020202020204" pitchFamily="34" charset="0"/>
            </a:endParaRPr>
          </a:p>
          <a:p>
            <a:pPr marL="342900" indent="-342900">
              <a:buAutoNum type="arabicPeriod"/>
            </a:pPr>
            <a:r>
              <a:rPr lang="pt-BR" sz="1600" dirty="0" smtClean="0">
                <a:latin typeface="Aptos Narrow" panose="020B0004020202020204" pitchFamily="34" charset="0"/>
              </a:rPr>
              <a:t>Dotar de estrutura física e laboratorial adequada e focada no setor de Óleo &amp; Gás;</a:t>
            </a:r>
          </a:p>
          <a:p>
            <a:pPr marL="342900" indent="-342900">
              <a:buAutoNum type="arabicPeriod"/>
            </a:pPr>
            <a:r>
              <a:rPr lang="pt-BR" sz="1600" dirty="0" smtClean="0">
                <a:latin typeface="Aptos Narrow" panose="020B0004020202020204" pitchFamily="34" charset="0"/>
              </a:rPr>
              <a:t>Contribuir com projetos de PD &amp; I nas áreas de estratigrafia, modelagem de bacia e </a:t>
            </a:r>
            <a:r>
              <a:rPr lang="pt-BR" sz="1600" dirty="0" err="1" smtClean="0">
                <a:latin typeface="Aptos Narrow" panose="020B0004020202020204" pitchFamily="34" charset="0"/>
              </a:rPr>
              <a:t>paleoambiente</a:t>
            </a:r>
            <a:r>
              <a:rPr lang="pt-BR" sz="1600" dirty="0" smtClean="0">
                <a:latin typeface="Aptos Narrow" panose="020B0004020202020204" pitchFamily="34" charset="0"/>
              </a:rPr>
              <a:t> </a:t>
            </a:r>
            <a:endParaRPr lang="pt-BR" sz="1600" dirty="0">
              <a:latin typeface="Aptos Narrow" panose="020B0004020202020204" pitchFamily="34" charset="0"/>
            </a:endParaRPr>
          </a:p>
        </p:txBody>
      </p: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F420A543-8DAC-4D85-B09A-3F644AB4BAD5}"/>
              </a:ext>
            </a:extLst>
          </p:cNvPr>
          <p:cNvSpPr txBox="1">
            <a:spLocks/>
          </p:cNvSpPr>
          <p:nvPr/>
        </p:nvSpPr>
        <p:spPr>
          <a:xfrm>
            <a:off x="911225" y="1745057"/>
            <a:ext cx="1267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latin typeface="Petrobras Sans" panose="020B0606020204030204" pitchFamily="34" charset="0"/>
              </a:rPr>
              <a:t>Escopo</a:t>
            </a: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911C79DC-C726-7982-C20D-9D217DCCEC16}"/>
              </a:ext>
            </a:extLst>
          </p:cNvPr>
          <p:cNvSpPr txBox="1">
            <a:spLocks/>
          </p:cNvSpPr>
          <p:nvPr/>
        </p:nvSpPr>
        <p:spPr>
          <a:xfrm>
            <a:off x="911225" y="2030275"/>
            <a:ext cx="12678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dirty="0" smtClean="0">
                <a:latin typeface="Aptos Narrow" panose="020B0004020202020204" pitchFamily="34" charset="0"/>
              </a:rPr>
              <a:t>2023/00648-2</a:t>
            </a:r>
            <a:endParaRPr lang="pt-BR" sz="1400" dirty="0">
              <a:latin typeface="Aptos Narrow" panose="020B0004020202020204" pitchFamily="34" charset="0"/>
            </a:endParaRPr>
          </a:p>
        </p:txBody>
      </p:sp>
      <p:sp>
        <p:nvSpPr>
          <p:cNvPr id="54" name="CaixaDeTexto 53">
            <a:extLst>
              <a:ext uri="{FF2B5EF4-FFF2-40B4-BE49-F238E27FC236}">
                <a16:creationId xmlns:a16="http://schemas.microsoft.com/office/drawing/2014/main" id="{58FCDC65-FC37-E4F8-8C5E-E16FC23A9763}"/>
              </a:ext>
            </a:extLst>
          </p:cNvPr>
          <p:cNvSpPr txBox="1">
            <a:spLocks/>
          </p:cNvSpPr>
          <p:nvPr/>
        </p:nvSpPr>
        <p:spPr>
          <a:xfrm>
            <a:off x="273321" y="5452331"/>
            <a:ext cx="1326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004165"/>
                </a:solidFill>
                <a:latin typeface="Petrobras Sans" panose="020B0606020204030204" pitchFamily="34" charset="0"/>
              </a:rPr>
              <a:t>Orçamento</a:t>
            </a:r>
            <a:endParaRPr lang="pt-BR" b="1" dirty="0">
              <a:solidFill>
                <a:srgbClr val="004165"/>
              </a:solidFill>
              <a:latin typeface="Petrobras Sans" panose="020B0606020204030204" pitchFamily="34" charset="0"/>
            </a:endParaRPr>
          </a:p>
        </p:txBody>
      </p: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00F14E42-7561-2D4B-885E-9B5B31B9ECE4}"/>
              </a:ext>
            </a:extLst>
          </p:cNvPr>
          <p:cNvSpPr txBox="1">
            <a:spLocks/>
          </p:cNvSpPr>
          <p:nvPr/>
        </p:nvSpPr>
        <p:spPr>
          <a:xfrm>
            <a:off x="325165" y="5972256"/>
            <a:ext cx="146525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latin typeface="Aptos Narrow" panose="020B0004020202020204" pitchFamily="34" charset="0"/>
              </a:rPr>
              <a:t>R$ </a:t>
            </a:r>
            <a:r>
              <a:rPr lang="pt-BR" sz="1200" dirty="0" smtClean="0">
                <a:latin typeface="Aptos Narrow" panose="020B0004020202020204" pitchFamily="34" charset="0"/>
              </a:rPr>
              <a:t>99,207 MM</a:t>
            </a:r>
            <a:endParaRPr lang="pt-BR" sz="1200" dirty="0">
              <a:latin typeface="Aptos Narrow" panose="020B0004020202020204" pitchFamily="34" charset="0"/>
            </a:endParaRPr>
          </a:p>
        </p:txBody>
      </p:sp>
      <p:sp>
        <p:nvSpPr>
          <p:cNvPr id="74" name="Elipse 73">
            <a:extLst>
              <a:ext uri="{FF2B5EF4-FFF2-40B4-BE49-F238E27FC236}">
                <a16:creationId xmlns:a16="http://schemas.microsoft.com/office/drawing/2014/main" id="{201E28B5-65C1-1A71-3C03-F31CE8CD69C4}"/>
              </a:ext>
            </a:extLst>
          </p:cNvPr>
          <p:cNvSpPr/>
          <p:nvPr/>
        </p:nvSpPr>
        <p:spPr>
          <a:xfrm>
            <a:off x="1681963" y="4927589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1</a:t>
            </a:r>
          </a:p>
        </p:txBody>
      </p:sp>
      <p:sp>
        <p:nvSpPr>
          <p:cNvPr id="78" name="Elipse 77">
            <a:extLst>
              <a:ext uri="{FF2B5EF4-FFF2-40B4-BE49-F238E27FC236}">
                <a16:creationId xmlns:a16="http://schemas.microsoft.com/office/drawing/2014/main" id="{4E6BCCD1-F822-3252-97A7-938B970A743F}"/>
              </a:ext>
            </a:extLst>
          </p:cNvPr>
          <p:cNvSpPr/>
          <p:nvPr/>
        </p:nvSpPr>
        <p:spPr>
          <a:xfrm>
            <a:off x="1681963" y="5432557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>
                <a:latin typeface="Aptos Narrow" panose="020B0004020202020204" pitchFamily="34" charset="0"/>
              </a:rPr>
              <a:t>2</a:t>
            </a:r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8572B1F1-214A-320C-858E-629081A18D2F}"/>
              </a:ext>
            </a:extLst>
          </p:cNvPr>
          <p:cNvSpPr txBox="1">
            <a:spLocks/>
          </p:cNvSpPr>
          <p:nvPr/>
        </p:nvSpPr>
        <p:spPr>
          <a:xfrm>
            <a:off x="2095223" y="5366861"/>
            <a:ext cx="1819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35 MM </a:t>
            </a:r>
            <a:endParaRPr lang="pt-BR" sz="1200" dirty="0">
              <a:latin typeface="Aptos Narrow" panose="020B0004020202020204" pitchFamily="34" charset="0"/>
            </a:endParaRPr>
          </a:p>
          <a:p>
            <a:endParaRPr lang="pt-BR" sz="1200" i="1" dirty="0">
              <a:latin typeface="Aptos Narrow" panose="020B0004020202020204" pitchFamily="34" charset="0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73814" y="354715"/>
            <a:ext cx="425094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algn="just"/>
            <a:endParaRPr lang="pt-BR" dirty="0"/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5360673" y="402825"/>
            <a:ext cx="42509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FontTx/>
              <a:buAutoNum type="arabicParenR"/>
            </a:pPr>
            <a:r>
              <a:rPr lang="pt-BR" sz="1200" dirty="0" smtClean="0"/>
              <a:t>Implantação da obra pela empresa </a:t>
            </a:r>
            <a:r>
              <a:rPr lang="pt-BR" sz="1200" dirty="0" err="1" smtClean="0"/>
              <a:t>Construpower</a:t>
            </a:r>
            <a:r>
              <a:rPr lang="pt-BR" sz="1200" dirty="0"/>
              <a:t> </a:t>
            </a:r>
            <a:r>
              <a:rPr lang="pt-BR" sz="1200" dirty="0" smtClean="0"/>
              <a:t>Engenharia LTDA;</a:t>
            </a:r>
          </a:p>
          <a:p>
            <a:pPr marL="342900" indent="-342900" algn="just">
              <a:buFontTx/>
              <a:buAutoNum type="arabicParenR"/>
            </a:pPr>
            <a:r>
              <a:rPr lang="pt-BR" sz="1200" dirty="0" err="1" smtClean="0"/>
              <a:t>Diligenciamento</a:t>
            </a:r>
            <a:r>
              <a:rPr lang="pt-BR" sz="1200" dirty="0" smtClean="0"/>
              <a:t> do andamento da obra pela empresa Ferraz Carvalho Soluções;</a:t>
            </a:r>
          </a:p>
          <a:p>
            <a:pPr marL="342900" indent="-342900" algn="just">
              <a:buFontTx/>
              <a:buAutoNum type="arabicParenR"/>
            </a:pPr>
            <a:r>
              <a:rPr lang="pt-BR" sz="1200" dirty="0" smtClean="0"/>
              <a:t>Troca da coordenadora concluída no SIGITEC</a:t>
            </a:r>
            <a:endParaRPr lang="pt-BR" sz="1200" dirty="0"/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33400242-7B86-4252-B68E-3358F96E31E4}"/>
              </a:ext>
            </a:extLst>
          </p:cNvPr>
          <p:cNvSpPr txBox="1">
            <a:spLocks/>
          </p:cNvSpPr>
          <p:nvPr/>
        </p:nvSpPr>
        <p:spPr>
          <a:xfrm>
            <a:off x="8297076" y="5581270"/>
            <a:ext cx="35647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>
                <a:latin typeface="Aptos Narrow" panose="020B0004020202020204" pitchFamily="34" charset="0"/>
              </a:defRPr>
            </a:lvl1pPr>
          </a:lstStyle>
          <a:p>
            <a:pPr marL="342900" indent="-342900" algn="just">
              <a:buFontTx/>
              <a:buAutoNum type="arabicParenR"/>
            </a:pPr>
            <a:r>
              <a:rPr lang="pt-BR" sz="1200" dirty="0" smtClean="0">
                <a:solidFill>
                  <a:schemeClr val="bg1"/>
                </a:solidFill>
              </a:rPr>
              <a:t>Desocupação total do MCTER, Almoxarifado e DIDOTE para a obra</a:t>
            </a:r>
            <a:endParaRPr lang="pt-BR" sz="1200" dirty="0">
              <a:solidFill>
                <a:schemeClr val="bg1"/>
              </a:solidFill>
            </a:endParaRP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8572B1F1-214A-320C-858E-629081A18D2F}"/>
              </a:ext>
            </a:extLst>
          </p:cNvPr>
          <p:cNvSpPr txBox="1">
            <a:spLocks/>
          </p:cNvSpPr>
          <p:nvPr/>
        </p:nvSpPr>
        <p:spPr>
          <a:xfrm>
            <a:off x="2058931" y="5893577"/>
            <a:ext cx="18190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latin typeface="Aptos Narrow" panose="020B0004020202020204" pitchFamily="34" charset="0"/>
              </a:rPr>
              <a:t>R$ </a:t>
            </a:r>
            <a:r>
              <a:rPr lang="pt-BR" sz="1200" b="1" dirty="0" smtClean="0">
                <a:latin typeface="Aptos Narrow" panose="020B0004020202020204" pitchFamily="34" charset="0"/>
              </a:rPr>
              <a:t>37, 743 MM </a:t>
            </a:r>
            <a:endParaRPr lang="pt-BR" sz="1200" dirty="0">
              <a:latin typeface="Aptos Narrow" panose="020B0004020202020204" pitchFamily="34" charset="0"/>
            </a:endParaRPr>
          </a:p>
          <a:p>
            <a:endParaRPr lang="pt-BR" sz="1200" i="1" dirty="0">
              <a:latin typeface="Aptos Narrow" panose="020B0004020202020204" pitchFamily="34" charset="0"/>
            </a:endParaRPr>
          </a:p>
        </p:txBody>
      </p:sp>
      <p:sp>
        <p:nvSpPr>
          <p:cNvPr id="80" name="Elipse 79">
            <a:extLst>
              <a:ext uri="{FF2B5EF4-FFF2-40B4-BE49-F238E27FC236}">
                <a16:creationId xmlns:a16="http://schemas.microsoft.com/office/drawing/2014/main" id="{4E6BCCD1-F822-3252-97A7-938B970A743F}"/>
              </a:ext>
            </a:extLst>
          </p:cNvPr>
          <p:cNvSpPr/>
          <p:nvPr/>
        </p:nvSpPr>
        <p:spPr>
          <a:xfrm>
            <a:off x="1709143" y="5895271"/>
            <a:ext cx="294681" cy="294681"/>
          </a:xfrm>
          <a:prstGeom prst="ellipse">
            <a:avLst/>
          </a:prstGeom>
          <a:solidFill>
            <a:srgbClr val="00B2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i="1" dirty="0" smtClean="0">
                <a:latin typeface="Aptos Narrow" panose="020B0004020202020204" pitchFamily="34" charset="0"/>
              </a:rPr>
              <a:t>3</a:t>
            </a:r>
            <a:endParaRPr lang="pt-BR" sz="1400" i="1" dirty="0">
              <a:latin typeface="Aptos Narrow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41863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140b9f7d-8e3a-482f-9702-4b7ffc40985a}" enabled="1" method="Privileged" siteId="{5b6f6241-9a57-4be4-8e50-1dfa72e79a5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1520</TotalTime>
  <Words>399</Words>
  <Application>Microsoft Office PowerPoint</Application>
  <PresentationFormat>Widescreen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Aptos Narrow</vt:lpstr>
      <vt:lpstr>Arial</vt:lpstr>
      <vt:lpstr>Petrobras Sans</vt:lpstr>
      <vt:lpstr>Trebuchet MS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Igor Viegas Alves Fernandes de Souza</dc:creator>
  <cp:lastModifiedBy>Jean Carlo Henzel Taglieber</cp:lastModifiedBy>
  <cp:revision>125</cp:revision>
  <dcterms:created xsi:type="dcterms:W3CDTF">2025-07-07T09:08:08Z</dcterms:created>
  <dcterms:modified xsi:type="dcterms:W3CDTF">2026-10-01T16:43:02Z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FooterLocations">
    <vt:lpwstr>Tema do Office:8</vt:lpwstr>
  </property>
  <property fmtid="{D5CDD505-2E9C-101B-9397-08002B2CF9AE}" pid="3" name="ClassificationContentMarkingFooterText">
    <vt:lpwstr>PÚBLICA</vt:lpwstr>
  </property>
</Properties>
</file>