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8" Type="http://schemas.openxmlformats.org/officeDocument/2006/relationships/image" Target="../media/image9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67777" y="4673670"/>
            <a:ext cx="3704256" cy="2052871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err="1" smtClean="0">
                <a:solidFill>
                  <a:srgbClr val="00B2A9"/>
                </a:solidFill>
                <a:latin typeface="Petrobras Sans" panose="020B0606020204030204" pitchFamily="34" charset="0"/>
              </a:rPr>
              <a:t>Litoteca</a:t>
            </a:r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 URCA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1000"/>
            <a:ext cx="7514119" cy="3004232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7679" y="4673670"/>
            <a:ext cx="3691421" cy="2047274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19693" y="158626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82924" y="1610898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19693" y="1845321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20/05/2025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995603" y="159235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950128" y="1844127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19/05/2027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8506157" y="1728912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27336" y="4880630"/>
            <a:ext cx="581735" cy="581735"/>
          </a:xfrm>
          <a:prstGeom prst="rect">
            <a:avLst/>
          </a:prstGeom>
        </p:spPr>
      </p:pic>
      <p:sp>
        <p:nvSpPr>
          <p:cNvPr id="45" name="CaixaDeTexto 44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273321" y="5452331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3236" y="1713568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811801" y="4793778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351232" y="1631344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4922094" y="1698441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16452" y="1661415"/>
            <a:ext cx="0" cy="513555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60270" y="4747053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09512" y="4620902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445669"/>
              </p:ext>
            </p:extLst>
          </p:nvPr>
        </p:nvGraphicFramePr>
        <p:xfrm>
          <a:off x="4367030" y="2284393"/>
          <a:ext cx="7444088" cy="2133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65986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094605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81817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901680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73646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FJA,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SGB e </a:t>
                      </a:r>
                      <a:r>
                        <a:rPr lang="pt-BR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Aldrago</a:t>
                      </a: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Florestal estão atendendo às exigências constantes nos comunicados (“comunique-se”) da SMDU e de outros órgãos do Município do Rio de Janeiro (GEORIO, CET-RIO, SUBCLA/ARV), com vistas à obtenção da licença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obras da </a:t>
                      </a:r>
                      <a:r>
                        <a:rPr lang="pt-BR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Litoteca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URCA.</a:t>
                      </a:r>
                    </a:p>
                    <a:p>
                      <a:pPr algn="just"/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dia 08/06/2026, houve a obtenção da viabilidade do empreendimento junto à DPA-DPE (Águas do Rio).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  <a:endParaRPr lang="pt-BR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75424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dia 21/09/2026, ocorreu a abertura das propostas comerciais para a realização da obra da </a:t>
                      </a:r>
                      <a:r>
                        <a:rPr lang="pt-BR" sz="10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Litoteca</a:t>
                      </a:r>
                      <a:r>
                        <a:rPr lang="pt-BR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Urca, contando com 14 empresas interessadas; atualmente, a FINATEC encontra-se em processo de esclarecimentos junto à empresa melhor colocada, LUANA GOMES MAGRI PROJETOS E CONSTRUÇÕES LTDA.</a:t>
                      </a:r>
                      <a:endParaRPr lang="pt-BR" sz="10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7496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6" y="405506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164398" y="5116385"/>
            <a:ext cx="36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pt-BR" sz="1200" dirty="0">
                <a:solidFill>
                  <a:schemeClr val="bg1"/>
                </a:solidFill>
                <a:latin typeface="Aptos Narrow" panose="020B0004020202020204" pitchFamily="34" charset="0"/>
              </a:rPr>
              <a:t>Demora da prefeitura do RJ para a licença de obra</a:t>
            </a:r>
            <a:r>
              <a:rPr lang="pt-BR" sz="1200" dirty="0" smtClean="0">
                <a:solidFill>
                  <a:schemeClr val="bg1"/>
                </a:solidFill>
                <a:latin typeface="Aptos Narrow" panose="020B0004020202020204" pitchFamily="34" charset="0"/>
              </a:rPr>
              <a:t>;</a:t>
            </a:r>
            <a:endParaRPr lang="pt-BR" sz="1200" dirty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 rot="10800000">
            <a:off x="4402306" y="4565501"/>
            <a:ext cx="551157" cy="581270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265054" y="4675993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330290" y="4859867"/>
            <a:ext cx="364775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sz="1100" dirty="0"/>
          </a:p>
          <a:p>
            <a:pPr marL="342900" indent="-342900" algn="just">
              <a:buAutoNum type="arabicParenR"/>
            </a:pPr>
            <a:r>
              <a:rPr lang="pt-BR" sz="1100" dirty="0" smtClean="0"/>
              <a:t>Análise de habilitação técnica, pela Comissão Técnica do SGB e pela FINATEC, da empresa melhor colocada no processo licitatório da obra da </a:t>
            </a:r>
            <a:r>
              <a:rPr lang="pt-BR" sz="1100" dirty="0" err="1" smtClean="0"/>
              <a:t>Litoteca</a:t>
            </a:r>
            <a:r>
              <a:rPr lang="pt-BR" sz="1100" dirty="0" smtClean="0"/>
              <a:t> Urca</a:t>
            </a:r>
            <a:r>
              <a:rPr lang="pt-BR" sz="1100" dirty="0" smtClean="0">
                <a:solidFill>
                  <a:srgbClr val="FF0000"/>
                </a:solidFill>
              </a:rPr>
              <a:t>;</a:t>
            </a:r>
            <a:endParaRPr lang="pt-BR" sz="1100" dirty="0">
              <a:solidFill>
                <a:srgbClr val="FF0000"/>
              </a:solidFill>
            </a:endParaRPr>
          </a:p>
          <a:p>
            <a:pPr marL="342900" indent="-342900" algn="just">
              <a:buAutoNum type="arabicParenR"/>
            </a:pPr>
            <a:r>
              <a:rPr lang="pt-BR" sz="1100" dirty="0"/>
              <a:t>Após a conclusão do processo licitatório da </a:t>
            </a:r>
            <a:r>
              <a:rPr lang="pt-BR" sz="1100" dirty="0" smtClean="0"/>
              <a:t>/obra</a:t>
            </a:r>
            <a:r>
              <a:rPr lang="pt-BR" sz="1100" dirty="0"/>
              <a:t>, a </a:t>
            </a:r>
            <a:r>
              <a:rPr lang="pt-BR" sz="1100" dirty="0" smtClean="0"/>
              <a:t>coordenação / ponto </a:t>
            </a:r>
            <a:r>
              <a:rPr lang="pt-BR" sz="1100" dirty="0"/>
              <a:t>focal </a:t>
            </a:r>
            <a:r>
              <a:rPr lang="pt-BR" sz="1100" dirty="0" smtClean="0"/>
              <a:t>encaminharão a solicitação de aditivo </a:t>
            </a:r>
            <a:r>
              <a:rPr lang="pt-BR" sz="1100" dirty="0"/>
              <a:t>de </a:t>
            </a:r>
            <a:r>
              <a:rPr lang="pt-BR" sz="1100" dirty="0" smtClean="0"/>
              <a:t>valor no SIGITEC;</a:t>
            </a:r>
            <a:endParaRPr lang="pt-BR" sz="1100" dirty="0"/>
          </a:p>
          <a:p>
            <a:pPr marL="342900" indent="-342900" algn="just">
              <a:buAutoNum type="arabicParenR"/>
            </a:pPr>
            <a:r>
              <a:rPr lang="pt-BR" sz="1100" dirty="0" smtClean="0"/>
              <a:t>Obtenção </a:t>
            </a:r>
            <a:r>
              <a:rPr lang="pt-BR" sz="1100" dirty="0"/>
              <a:t>da licença de obras </a:t>
            </a:r>
            <a:r>
              <a:rPr lang="pt-BR" sz="1100" dirty="0" smtClean="0"/>
              <a:t>da </a:t>
            </a:r>
            <a:r>
              <a:rPr lang="pt-BR" sz="1100" dirty="0" err="1" smtClean="0"/>
              <a:t>Litoteca</a:t>
            </a:r>
            <a:r>
              <a:rPr lang="pt-BR" sz="1100" dirty="0" smtClean="0"/>
              <a:t> Urca;</a:t>
            </a:r>
            <a:endParaRPr lang="pt-BR" sz="11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383740" y="2271754"/>
            <a:ext cx="38244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Aptos Narrow" panose="020B0004020202020204" pitchFamily="34" charset="0"/>
              </a:rPr>
              <a:t>A edificação da </a:t>
            </a:r>
            <a:r>
              <a:rPr lang="pt-BR" sz="1600" dirty="0" err="1" smtClean="0">
                <a:latin typeface="Aptos Narrow" panose="020B0004020202020204" pitchFamily="34" charset="0"/>
              </a:rPr>
              <a:t>Litoteca</a:t>
            </a:r>
            <a:r>
              <a:rPr lang="pt-BR" sz="1600" dirty="0" smtClean="0">
                <a:latin typeface="Aptos Narrow" panose="020B0004020202020204" pitchFamily="34" charset="0"/>
              </a:rPr>
              <a:t> Urca da Rede SGB de PD &amp; I com Rochas e Fluídos de Bacias Petrolíferas.</a:t>
            </a:r>
            <a:endParaRPr lang="pt-BR" sz="1600" dirty="0">
              <a:latin typeface="Aptos Narrow" panose="020B0004020202020204" pitchFamily="34" charset="0"/>
            </a:endParaRPr>
          </a:p>
          <a:p>
            <a:pPr algn="just"/>
            <a:r>
              <a:rPr lang="pt-BR" sz="1600" dirty="0" smtClean="0">
                <a:latin typeface="Aptos Narrow" panose="020B0004020202020204" pitchFamily="34" charset="0"/>
              </a:rPr>
              <a:t>Construir a </a:t>
            </a:r>
            <a:r>
              <a:rPr lang="pt-BR" sz="1600" dirty="0" err="1" smtClean="0">
                <a:latin typeface="Aptos Narrow" panose="020B0004020202020204" pitchFamily="34" charset="0"/>
              </a:rPr>
              <a:t>Litoteca</a:t>
            </a:r>
            <a:r>
              <a:rPr lang="pt-BR" sz="1600" dirty="0" smtClean="0">
                <a:latin typeface="Aptos Narrow" panose="020B0004020202020204" pitchFamily="34" charset="0"/>
              </a:rPr>
              <a:t> que será destinada ao acondicionamento de amostras de testemunhos de sondagem, calha, amostras laterais, plugues, lâminas, fluídos e resíduos de análises. Instalação de laboratórios para unidade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0544" y="1696337"/>
            <a:ext cx="2538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Petrobras Sans" panose="020B0606020204030204" pitchFamily="34" charset="0"/>
              </a:rPr>
              <a:t>Plano de Trabalho</a:t>
            </a:r>
            <a:endParaRPr lang="pt-BR" b="1" dirty="0">
              <a:latin typeface="Petrobras Sans" panose="020B060602020403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0544" y="198155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2022/00433-3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73009" y="4880630"/>
            <a:ext cx="186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6,9 MM</a:t>
            </a:r>
          </a:p>
          <a:p>
            <a:r>
              <a:rPr lang="pt-BR" sz="1200" dirty="0" smtClean="0">
                <a:latin typeface="Aptos Narrow" panose="020B0004020202020204" pitchFamily="34" charset="0"/>
              </a:rPr>
              <a:t>31/07/2025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b="1" dirty="0" smtClean="0">
              <a:solidFill>
                <a:srgbClr val="FFFF00"/>
              </a:solidFill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45946" y="5452331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5,0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53496" y="5893620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5,0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90469" y="5928963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16,92 </a:t>
            </a:r>
            <a:r>
              <a:rPr lang="pt-BR" sz="1200" dirty="0">
                <a:latin typeface="Aptos Narrow" panose="020B0004020202020204" pitchFamily="34" charset="0"/>
              </a:rPr>
              <a:t>MM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2061406" y="491553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2074493" y="5405922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23C2D7D7-676A-BB79-70C3-B5559B2B78A3}"/>
              </a:ext>
            </a:extLst>
          </p:cNvPr>
          <p:cNvSpPr/>
          <p:nvPr/>
        </p:nvSpPr>
        <p:spPr>
          <a:xfrm>
            <a:off x="2076676" y="5896305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3</a:t>
            </a:r>
          </a:p>
        </p:txBody>
      </p:sp>
      <p:pic>
        <p:nvPicPr>
          <p:cNvPr id="62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350371" y="4897957"/>
            <a:ext cx="312263" cy="312263"/>
          </a:xfrm>
          <a:prstGeom prst="rect">
            <a:avLst/>
          </a:prstGeom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73814" y="354715"/>
            <a:ext cx="42509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400" dirty="0" smtClean="0"/>
              <a:t>No dia 21/09/2026, ocorreu a abertura da propostas para a obra da </a:t>
            </a:r>
            <a:r>
              <a:rPr lang="pt-BR" sz="1400" dirty="0" err="1" smtClean="0"/>
              <a:t>Litoteca</a:t>
            </a:r>
            <a:r>
              <a:rPr lang="pt-BR" sz="1400" dirty="0"/>
              <a:t>;</a:t>
            </a:r>
          </a:p>
          <a:p>
            <a:pPr marL="342900" indent="-342900" algn="just">
              <a:buAutoNum type="arabicParenR"/>
            </a:pPr>
            <a:r>
              <a:rPr lang="pt-BR" sz="1400" dirty="0" smtClean="0"/>
              <a:t>Homologada, pela FINATEC,  </a:t>
            </a:r>
            <a:r>
              <a:rPr lang="pt-BR" sz="1400" dirty="0"/>
              <a:t>a</a:t>
            </a:r>
            <a:r>
              <a:rPr lang="pt-BR" sz="1400" dirty="0" smtClean="0"/>
              <a:t> empresa vencedora do processo licitatório do </a:t>
            </a:r>
            <a:r>
              <a:rPr lang="pt-BR" sz="1400" dirty="0" err="1" smtClean="0"/>
              <a:t>diligenciamento</a:t>
            </a:r>
            <a:r>
              <a:rPr lang="pt-BR" sz="1400" dirty="0" smtClean="0"/>
              <a:t> das obras da </a:t>
            </a:r>
            <a:r>
              <a:rPr lang="pt-BR" sz="1400" dirty="0" err="1" smtClean="0"/>
              <a:t>Litoteca</a:t>
            </a:r>
            <a:r>
              <a:rPr lang="pt-BR" sz="1400" dirty="0" smtClean="0"/>
              <a:t> Urca;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336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Jean Carlo Henzel Taglieber</cp:lastModifiedBy>
  <cp:revision>113</cp:revision>
  <dcterms:created xsi:type="dcterms:W3CDTF">2025-07-07T09:08:08Z</dcterms:created>
  <dcterms:modified xsi:type="dcterms:W3CDTF">2026-10-01T16:44:13Z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