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  <a:srgbClr val="00B2A9"/>
    <a:srgbClr val="ED8B00"/>
    <a:srgbClr val="004165"/>
    <a:srgbClr val="EAEAEA"/>
    <a:srgbClr val="DBDBDB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DBC9EE-D7FE-4D12-869A-209AA71D3593}" v="3" dt="2025-07-07T10:59:40.7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61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gor Viegas Alves Fernandes de Souza" userId="de047f23-ab0c-4cfb-932c-5b762d409bbc" providerId="ADAL" clId="{A3DBC9EE-D7FE-4D12-869A-209AA71D3593}"/>
    <pc:docChg chg="undo custSel modSld">
      <pc:chgData name="Igor Viegas Alves Fernandes de Souza" userId="de047f23-ab0c-4cfb-932c-5b762d409bbc" providerId="ADAL" clId="{A3DBC9EE-D7FE-4D12-869A-209AA71D3593}" dt="2025-07-07T11:00:27.153" v="54" actId="1036"/>
      <pc:docMkLst>
        <pc:docMk/>
      </pc:docMkLst>
      <pc:sldChg chg="addSp delSp modSp mod">
        <pc:chgData name="Igor Viegas Alves Fernandes de Souza" userId="de047f23-ab0c-4cfb-932c-5b762d409bbc" providerId="ADAL" clId="{A3DBC9EE-D7FE-4D12-869A-209AA71D3593}" dt="2025-07-07T11:00:27.153" v="54" actId="1036"/>
        <pc:sldMkLst>
          <pc:docMk/>
          <pc:sldMk cId="1174186361" sldId="256"/>
        </pc:sldMkLst>
        <pc:spChg chg="mod">
          <ac:chgData name="Igor Viegas Alves Fernandes de Souza" userId="de047f23-ab0c-4cfb-932c-5b762d409bbc" providerId="ADAL" clId="{A3DBC9EE-D7FE-4D12-869A-209AA71D3593}" dt="2025-07-07T10:58:38.493" v="37" actId="1038"/>
          <ac:spMkLst>
            <pc:docMk/>
            <pc:sldMk cId="1174186361" sldId="256"/>
            <ac:spMk id="73" creationId="{220F4DB5-7BD2-18A4-AF1C-90613E18A96C}"/>
          </ac:spMkLst>
        </pc:spChg>
        <pc:spChg chg="mod">
          <ac:chgData name="Igor Viegas Alves Fernandes de Souza" userId="de047f23-ab0c-4cfb-932c-5b762d409bbc" providerId="ADAL" clId="{A3DBC9EE-D7FE-4D12-869A-209AA71D3593}" dt="2025-07-07T11:00:10.524" v="51" actId="14100"/>
          <ac:spMkLst>
            <pc:docMk/>
            <pc:sldMk cId="1174186361" sldId="256"/>
            <ac:spMk id="77" creationId="{33400242-7B86-4252-B68E-3358F96E31E4}"/>
          </ac:spMkLst>
        </pc:spChg>
        <pc:spChg chg="mod">
          <ac:chgData name="Igor Viegas Alves Fernandes de Souza" userId="de047f23-ab0c-4cfb-932c-5b762d409bbc" providerId="ADAL" clId="{A3DBC9EE-D7FE-4D12-869A-209AA71D3593}" dt="2025-07-07T11:00:27.153" v="54" actId="1036"/>
          <ac:spMkLst>
            <pc:docMk/>
            <pc:sldMk cId="1174186361" sldId="256"/>
            <ac:spMk id="80" creationId="{144D084B-70A7-B767-2F59-CB16F5008E9B}"/>
          </ac:spMkLst>
        </pc:spChg>
        <pc:grpChg chg="mod">
          <ac:chgData name="Igor Viegas Alves Fernandes de Souza" userId="de047f23-ab0c-4cfb-932c-5b762d409bbc" providerId="ADAL" clId="{A3DBC9EE-D7FE-4D12-869A-209AA71D3593}" dt="2025-07-07T10:56:19.449" v="0" actId="1076"/>
          <ac:grpSpMkLst>
            <pc:docMk/>
            <pc:sldMk cId="1174186361" sldId="256"/>
            <ac:grpSpMk id="15" creationId="{97F93987-C282-929B-BD30-DBD83795661D}"/>
          </ac:grpSpMkLst>
        </pc:grpChg>
        <pc:graphicFrameChg chg="add del mod">
          <ac:chgData name="Igor Viegas Alves Fernandes de Souza" userId="de047f23-ab0c-4cfb-932c-5b762d409bbc" providerId="ADAL" clId="{A3DBC9EE-D7FE-4D12-869A-209AA71D3593}" dt="2025-07-07T10:59:59.844" v="49" actId="478"/>
          <ac:graphicFrameMkLst>
            <pc:docMk/>
            <pc:sldMk cId="1174186361" sldId="256"/>
            <ac:graphicFrameMk id="91" creationId="{B325A51A-A767-DAF6-B32B-37650F5F1312}"/>
          </ac:graphicFrameMkLst>
        </pc:graphicFrameChg>
        <pc:picChg chg="mod">
          <ac:chgData name="Igor Viegas Alves Fernandes de Souza" userId="de047f23-ab0c-4cfb-932c-5b762d409bbc" providerId="ADAL" clId="{A3DBC9EE-D7FE-4D12-869A-209AA71D3593}" dt="2025-07-07T10:58:38.493" v="37" actId="1038"/>
          <ac:picMkLst>
            <pc:docMk/>
            <pc:sldMk cId="1174186361" sldId="256"/>
            <ac:picMk id="87" creationId="{601BA0B5-B29A-588E-04E4-8BE35D464982}"/>
          </ac:picMkLst>
        </pc:picChg>
        <pc:cxnChg chg="del mod">
          <ac:chgData name="Igor Viegas Alves Fernandes de Souza" userId="de047f23-ab0c-4cfb-932c-5b762d409bbc" providerId="ADAL" clId="{A3DBC9EE-D7FE-4D12-869A-209AA71D3593}" dt="2025-07-07T10:58:52.297" v="39" actId="478"/>
          <ac:cxnSpMkLst>
            <pc:docMk/>
            <pc:sldMk cId="1174186361" sldId="256"/>
            <ac:cxnSpMk id="78" creationId="{029B00B6-4928-5B79-62A3-65449AABAC10}"/>
          </ac:cxnSpMkLst>
        </pc:cxnChg>
        <pc:cxnChg chg="add mod">
          <ac:chgData name="Igor Viegas Alves Fernandes de Souza" userId="de047f23-ab0c-4cfb-932c-5b762d409bbc" providerId="ADAL" clId="{A3DBC9EE-D7FE-4D12-869A-209AA71D3593}" dt="2025-07-07T10:58:49.645" v="38" actId="14100"/>
          <ac:cxnSpMkLst>
            <pc:docMk/>
            <pc:sldMk cId="1174186361" sldId="256"/>
            <ac:cxnSpMk id="88" creationId="{0146927F-48F1-4B26-4D33-28261A481206}"/>
          </ac:cxnSpMkLst>
        </pc:cxnChg>
        <pc:cxnChg chg="add mod">
          <ac:chgData name="Igor Viegas Alves Fernandes de Souza" userId="de047f23-ab0c-4cfb-932c-5b762d409bbc" providerId="ADAL" clId="{A3DBC9EE-D7FE-4D12-869A-209AA71D3593}" dt="2025-07-07T10:58:59.490" v="40" actId="571"/>
          <ac:cxnSpMkLst>
            <pc:docMk/>
            <pc:sldMk cId="1174186361" sldId="256"/>
            <ac:cxnSpMk id="90" creationId="{A24625C9-39D9-B8D4-77F9-AA9A279D3E0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C2D809-D277-D48D-2BA6-E55ED3C46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400E82-6D2E-BCE7-3457-1A146CA9C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57171E-E2BE-FEF1-317A-96CE21480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B4A613-2677-FB60-7D97-7E113C40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509316-F024-629F-5FB3-271CD8447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62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38A52-21D3-C59E-6B2A-CD2C1AE0F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00B681-BC55-8AD0-94FA-25881AE27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33DBC2-8AC9-C8F8-8D9F-2C1A5D9BC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D0777-765C-0456-F663-E3FB7F9D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C38A7E-1FC0-5CB7-E7FE-AF9A5B93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51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20C53-3464-CE1C-B2BA-8EB5DDD77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31A713-24AE-8374-2B34-5AF85EBA7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79E15D-5CC2-398E-309E-6AA180721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24EBC1-582F-9F11-2C0B-46C5F7DCF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D52885-372C-DF06-6F80-7AF30455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39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B316F9-6AAC-E6B6-61CF-7E0312C3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253700-4681-6BFB-810B-B5E885C856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7E7625C-0C04-63D3-A1D7-9BD81DFF6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289090-E432-5F3B-9B89-0410CD013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AAE5B6-5439-C656-53C8-39AA737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6A1976-E4AD-8B0B-CAA2-9427E0B69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471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7DB0D9-3A27-2AB5-D9C0-9DBDCCB97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1EFBA5-B85A-F97B-E229-4ACC76845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7CBFA3-19A1-71D5-B9B2-6D1525F5F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0E2C30-8F0D-5607-8129-4DEE7DFD60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DF09A3-1A6F-124B-93E8-B19BD30F40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AEC7EC2-D9FF-3E6F-712C-A52DECB21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E5F764-7894-4845-68D0-311023779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68E6E31-CC5E-959A-E8C4-E162137EF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6950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9556A2-3F1C-A813-1028-E6CA0FF0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D9AFB0-0952-4371-9250-04FC065F5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679D7AC-0596-9975-8B71-36BAD6073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3D109D-F8FA-083B-3447-B6506151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359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DE0BAE1-A9C8-6DAF-9960-D224B8CBC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09898D8-9F17-6782-7892-1EBF8190C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C377D7-4CE6-CB6A-B11A-9732A9D6B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693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C18C2B-7334-55AB-AD95-AEE8C51B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B180EF-643B-23A5-7393-5B6010440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10AB76-3EE3-35FC-490F-CC6CC2FFE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05567B-1C4D-B076-F707-83C5326E6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81517F-EB1C-443F-864D-E66055FBF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FA0765-CE9F-B1D2-C058-4EE31853E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03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78C68-E6C0-40CB-92F3-34AD132E4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D152A89-1AEB-E120-FB12-3C088982D0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F3CBC8-3DB6-EA11-F19B-08635610B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A4F0B5-78A0-19BE-C20E-503D3369F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5E3CF8-48BC-D26F-B2EB-00A806781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F0D3DD-8B4E-C964-1EA8-167D9CAA0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856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A7CC1-6B4E-632F-94BC-EAD06539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4F6B22B-FF0D-7045-82AB-A7C903B7F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FB8FFB-7C21-CF29-8D2F-41DE3F9E2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F5EC66-9CC8-77F7-03C7-053F5DF78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29401B-BB0C-5A81-F48F-4CD3ACAB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47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9E1113-0B71-9B9A-4E71-496D9470E0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5C3C2B-9F21-013C-887A-8BAD358F77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22A3D2-0702-9F10-FA75-56A180A8F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66037C-EB4B-671C-2907-213AE4759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2D686A-93DF-6222-8EF7-DDB105039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9918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FE4E461-4CA1-49F1-19AC-9E8034911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7B699F-DE70-C041-1DEA-9FE906621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6D2988-2C02-1D8E-9829-33446D24F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B384B4-C412-8FAC-7090-8823D39212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D86BC2-EA53-1D89-F56C-47DA8FE80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A067A80-3069-5CC2-F736-544FC1C1B8E8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63500" y="6657340"/>
            <a:ext cx="4619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737373">
                    <a:alpha val="50000"/>
                  </a:srgbClr>
                </a:solidFill>
                <a:latin typeface="Trebuchet MS" panose="020B0603020202020204" pitchFamily="34" charset="0"/>
              </a:rPr>
              <a:t>PÚBLICA</a:t>
            </a:r>
          </a:p>
        </p:txBody>
      </p:sp>
    </p:spTree>
    <p:extLst>
      <p:ext uri="{BB962C8B-B14F-4D97-AF65-F5344CB8AC3E}">
        <p14:creationId xmlns:p14="http://schemas.microsoft.com/office/powerpoint/2010/main" val="110167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8" Type="http://schemas.openxmlformats.org/officeDocument/2006/relationships/image" Target="../media/image9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6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2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tângulo: Cantos Arredondados 74">
            <a:extLst>
              <a:ext uri="{FF2B5EF4-FFF2-40B4-BE49-F238E27FC236}">
                <a16:creationId xmlns:a16="http://schemas.microsoft.com/office/drawing/2014/main" id="{C223E556-5090-DDC8-E5E1-A298B0BF3E3C}"/>
              </a:ext>
            </a:extLst>
          </p:cNvPr>
          <p:cNvSpPr>
            <a:spLocks/>
          </p:cNvSpPr>
          <p:nvPr/>
        </p:nvSpPr>
        <p:spPr>
          <a:xfrm>
            <a:off x="8116960" y="4747053"/>
            <a:ext cx="3704256" cy="2072631"/>
          </a:xfrm>
          <a:prstGeom prst="roundRect">
            <a:avLst>
              <a:gd name="adj" fmla="val 6183"/>
            </a:avLst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2068004-6016-065D-03C9-881CCE032DF6}"/>
              </a:ext>
            </a:extLst>
          </p:cNvPr>
          <p:cNvSpPr txBox="1"/>
          <p:nvPr/>
        </p:nvSpPr>
        <p:spPr>
          <a:xfrm>
            <a:off x="330200" y="266994"/>
            <a:ext cx="3930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Petrobras Sans" panose="020B0606020204030204" pitchFamily="34" charset="0"/>
              </a:rPr>
              <a:t>Relatório do Projeto de Infraestrutura </a:t>
            </a:r>
          </a:p>
          <a:p>
            <a:r>
              <a:rPr lang="pt-BR" sz="2200" b="1" dirty="0" smtClean="0">
                <a:solidFill>
                  <a:srgbClr val="00B2A9"/>
                </a:solidFill>
                <a:latin typeface="Petrobras Sans" panose="020B0606020204030204" pitchFamily="34" charset="0"/>
              </a:rPr>
              <a:t>Centro de Referência em Geociências (CRG)</a:t>
            </a:r>
            <a:endParaRPr lang="pt-BR" sz="2200" b="1" dirty="0">
              <a:solidFill>
                <a:srgbClr val="00B2A9"/>
              </a:solidFill>
              <a:latin typeface="Petrobras Sans" panose="020B0606020204030204" pitchFamily="34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DBD6CC6-1C96-C1BF-F37F-56E1D01114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1651000"/>
            <a:ext cx="3898900" cy="2997200"/>
          </a:xfrm>
          <a:prstGeom prst="roundRect">
            <a:avLst>
              <a:gd name="adj" fmla="val 32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B7129F5-BE56-7553-00DB-B696CD128A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4747053"/>
            <a:ext cx="3898900" cy="1701282"/>
          </a:xfrm>
          <a:prstGeom prst="roundRect">
            <a:avLst>
              <a:gd name="adj" fmla="val 73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B49DF03-4983-F96B-361A-169373B3FAF8}"/>
              </a:ext>
            </a:extLst>
          </p:cNvPr>
          <p:cNvSpPr>
            <a:spLocks/>
          </p:cNvSpPr>
          <p:nvPr/>
        </p:nvSpPr>
        <p:spPr>
          <a:xfrm>
            <a:off x="4347680" y="1651000"/>
            <a:ext cx="7514119" cy="3027226"/>
          </a:xfrm>
          <a:prstGeom prst="roundRect">
            <a:avLst>
              <a:gd name="adj" fmla="val 28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D6213AB7-6F6B-C647-4A1F-CDE04F73EFEF}"/>
              </a:ext>
            </a:extLst>
          </p:cNvPr>
          <p:cNvSpPr>
            <a:spLocks/>
          </p:cNvSpPr>
          <p:nvPr/>
        </p:nvSpPr>
        <p:spPr>
          <a:xfrm>
            <a:off x="4347679" y="4763737"/>
            <a:ext cx="3691421" cy="2046136"/>
          </a:xfrm>
          <a:prstGeom prst="roundRect">
            <a:avLst>
              <a:gd name="adj" fmla="val 61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6B3859C1-C765-447D-E301-F2F2AE4EAD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47680" y="310592"/>
            <a:ext cx="7514119" cy="1241556"/>
          </a:xfrm>
          <a:prstGeom prst="roundRect">
            <a:avLst>
              <a:gd name="adj" fmla="val 879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5" name="Grupo 212">
            <a:extLst>
              <a:ext uri="{FF2B5EF4-FFF2-40B4-BE49-F238E27FC236}">
                <a16:creationId xmlns:a16="http://schemas.microsoft.com/office/drawing/2014/main" id="{97F93987-C282-929B-BD30-DBD83795661D}"/>
              </a:ext>
            </a:extLst>
          </p:cNvPr>
          <p:cNvGrpSpPr/>
          <p:nvPr/>
        </p:nvGrpSpPr>
        <p:grpSpPr>
          <a:xfrm>
            <a:off x="-740686" y="91158"/>
            <a:ext cx="482133" cy="1300541"/>
            <a:chOff x="2435703" y="3306074"/>
            <a:chExt cx="316127" cy="1300541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89A3E5E2-E017-372B-FF6C-D68465CD3B28}"/>
                </a:ext>
              </a:extLst>
            </p:cNvPr>
            <p:cNvSpPr/>
            <p:nvPr/>
          </p:nvSpPr>
          <p:spPr>
            <a:xfrm>
              <a:off x="2435703" y="3306074"/>
              <a:ext cx="316127" cy="107391"/>
            </a:xfrm>
            <a:prstGeom prst="rect">
              <a:avLst/>
            </a:prstGeom>
            <a:solidFill>
              <a:srgbClr val="00B2A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C0A50942-2323-60EE-70FD-C54B901D2A52}"/>
                </a:ext>
              </a:extLst>
            </p:cNvPr>
            <p:cNvSpPr/>
            <p:nvPr/>
          </p:nvSpPr>
          <p:spPr>
            <a:xfrm>
              <a:off x="2435703" y="3475690"/>
              <a:ext cx="316127" cy="107391"/>
            </a:xfrm>
            <a:prstGeom prst="rect">
              <a:avLst/>
            </a:prstGeom>
            <a:solidFill>
              <a:srgbClr val="C4D6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0608D9CA-0342-A11F-8146-32926AF6B33B}"/>
                </a:ext>
              </a:extLst>
            </p:cNvPr>
            <p:cNvSpPr/>
            <p:nvPr/>
          </p:nvSpPr>
          <p:spPr>
            <a:xfrm>
              <a:off x="2435703" y="3647625"/>
              <a:ext cx="316127" cy="107391"/>
            </a:xfrm>
            <a:prstGeom prst="rect">
              <a:avLst/>
            </a:prstGeom>
            <a:solidFill>
              <a:srgbClr val="FEDF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1120C9C0-C089-4C18-2DE3-4EDC43D649D2}"/>
                </a:ext>
              </a:extLst>
            </p:cNvPr>
            <p:cNvSpPr/>
            <p:nvPr/>
          </p:nvSpPr>
          <p:spPr>
            <a:xfrm>
              <a:off x="2435703" y="3817241"/>
              <a:ext cx="316127" cy="107391"/>
            </a:xfrm>
            <a:prstGeom prst="rect">
              <a:avLst/>
            </a:prstGeom>
            <a:solidFill>
              <a:srgbClr val="ED8B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4A1A67DB-77ED-FD96-FA5B-59B3F1B2F5AF}"/>
                </a:ext>
              </a:extLst>
            </p:cNvPr>
            <p:cNvSpPr/>
            <p:nvPr/>
          </p:nvSpPr>
          <p:spPr>
            <a:xfrm>
              <a:off x="2435703" y="3986857"/>
              <a:ext cx="316127" cy="107391"/>
            </a:xfrm>
            <a:prstGeom prst="rect">
              <a:avLst/>
            </a:prstGeom>
            <a:solidFill>
              <a:srgbClr val="675C5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EF59746-11F7-F46F-76FE-0DFD19B3F524}"/>
                </a:ext>
              </a:extLst>
            </p:cNvPr>
            <p:cNvSpPr/>
            <p:nvPr/>
          </p:nvSpPr>
          <p:spPr>
            <a:xfrm>
              <a:off x="2435703" y="4156473"/>
              <a:ext cx="316127" cy="107391"/>
            </a:xfrm>
            <a:prstGeom prst="rect">
              <a:avLst/>
            </a:prstGeom>
            <a:solidFill>
              <a:srgbClr val="BCBDBC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0430860D-DE05-527B-6A01-919E36CBE4CA}"/>
                </a:ext>
              </a:extLst>
            </p:cNvPr>
            <p:cNvSpPr/>
            <p:nvPr/>
          </p:nvSpPr>
          <p:spPr>
            <a:xfrm>
              <a:off x="2435703" y="4329607"/>
              <a:ext cx="316127" cy="107391"/>
            </a:xfrm>
            <a:prstGeom prst="rect">
              <a:avLst/>
            </a:prstGeom>
            <a:solidFill>
              <a:srgbClr val="7D9AA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79897A7E-1B99-43E8-8CA6-738A57B585D4}"/>
                </a:ext>
              </a:extLst>
            </p:cNvPr>
            <p:cNvSpPr/>
            <p:nvPr/>
          </p:nvSpPr>
          <p:spPr>
            <a:xfrm>
              <a:off x="2435703" y="4499224"/>
              <a:ext cx="316127" cy="107391"/>
            </a:xfrm>
            <a:prstGeom prst="rect">
              <a:avLst/>
            </a:prstGeom>
            <a:solidFill>
              <a:srgbClr val="00416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C4D912B9-E807-1C79-26A1-4DD85D8248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8320" y="405506"/>
            <a:ext cx="2053121" cy="594959"/>
          </a:xfrm>
          <a:prstGeom prst="rect">
            <a:avLst/>
          </a:prstGeom>
        </p:spPr>
      </p:pic>
      <p:pic>
        <p:nvPicPr>
          <p:cNvPr id="5" name="Imagem 4" descr="Desenho com traços pretos em fundo branco&#10;&#10;O conteúdo gerado por IA pode estar incorreto.">
            <a:extLst>
              <a:ext uri="{FF2B5EF4-FFF2-40B4-BE49-F238E27FC236}">
                <a16:creationId xmlns:a16="http://schemas.microsoft.com/office/drawing/2014/main" id="{D67494C3-6F82-8F90-024B-7B839848A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795" y="925594"/>
            <a:ext cx="1706170" cy="485088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FB043B75-BB08-262C-2903-4853D0390B26}"/>
              </a:ext>
            </a:extLst>
          </p:cNvPr>
          <p:cNvSpPr txBox="1">
            <a:spLocks/>
          </p:cNvSpPr>
          <p:nvPr/>
        </p:nvSpPr>
        <p:spPr>
          <a:xfrm>
            <a:off x="7141506" y="1623496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Início</a:t>
            </a:r>
          </a:p>
        </p:txBody>
      </p:sp>
      <p:pic>
        <p:nvPicPr>
          <p:cNvPr id="34" name="Gráfico 33" descr="Calendário mensal estrutura de tópicos">
            <a:extLst>
              <a:ext uri="{FF2B5EF4-FFF2-40B4-BE49-F238E27FC236}">
                <a16:creationId xmlns:a16="http://schemas.microsoft.com/office/drawing/2014/main" id="{62746FDB-6047-894D-631D-A6C9ADFA4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0610" y="1621823"/>
            <a:ext cx="558280" cy="558280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C7D3223D-0657-B03E-FD5D-CB9108715A1B}"/>
              </a:ext>
            </a:extLst>
          </p:cNvPr>
          <p:cNvSpPr txBox="1">
            <a:spLocks/>
          </p:cNvSpPr>
          <p:nvPr/>
        </p:nvSpPr>
        <p:spPr>
          <a:xfrm>
            <a:off x="7114903" y="1858026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Aptos Narrow" panose="020B0004020202020204" pitchFamily="34" charset="0"/>
              </a:rPr>
              <a:t>15/05/2025</a:t>
            </a:r>
            <a:endParaRPr lang="pt-BR" sz="1400" dirty="0">
              <a:latin typeface="Aptos Narrow" panose="020B000402020202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F71D63E-D9B2-726F-617A-9B8AA73A4653}"/>
              </a:ext>
            </a:extLst>
          </p:cNvPr>
          <p:cNvSpPr txBox="1">
            <a:spLocks/>
          </p:cNvSpPr>
          <p:nvPr/>
        </p:nvSpPr>
        <p:spPr>
          <a:xfrm>
            <a:off x="9289796" y="1640912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Fim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9F5C5A6-CB30-A296-92EA-976126BC7A7F}"/>
              </a:ext>
            </a:extLst>
          </p:cNvPr>
          <p:cNvSpPr txBox="1">
            <a:spLocks/>
          </p:cNvSpPr>
          <p:nvPr/>
        </p:nvSpPr>
        <p:spPr>
          <a:xfrm>
            <a:off x="9289796" y="1878005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Aptos Narrow" panose="020B0004020202020204" pitchFamily="34" charset="0"/>
              </a:rPr>
              <a:t>14/05/2027</a:t>
            </a:r>
          </a:p>
        </p:txBody>
      </p:sp>
      <p:pic>
        <p:nvPicPr>
          <p:cNvPr id="42" name="Gráfico 41" descr="Círculo com seta para a esquerda com preenchimento sólido">
            <a:extLst>
              <a:ext uri="{FF2B5EF4-FFF2-40B4-BE49-F238E27FC236}">
                <a16:creationId xmlns:a16="http://schemas.microsoft.com/office/drawing/2014/main" id="{6ACD08AE-385F-5FAE-DB50-EB1B6050A0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8827797" y="1672025"/>
            <a:ext cx="445021" cy="445021"/>
          </a:xfrm>
          <a:prstGeom prst="rect">
            <a:avLst/>
          </a:prstGeom>
        </p:spPr>
      </p:pic>
      <p:pic>
        <p:nvPicPr>
          <p:cNvPr id="44" name="Gráfico 43" descr="Dinheiro estrutura de tópicos">
            <a:extLst>
              <a:ext uri="{FF2B5EF4-FFF2-40B4-BE49-F238E27FC236}">
                <a16:creationId xmlns:a16="http://schemas.microsoft.com/office/drawing/2014/main" id="{3492B49D-F479-CAE9-0DC9-0B9292CC72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4968" y="4881651"/>
            <a:ext cx="581735" cy="581735"/>
          </a:xfrm>
          <a:prstGeom prst="rect">
            <a:avLst/>
          </a:prstGeom>
        </p:spPr>
      </p:pic>
      <p:pic>
        <p:nvPicPr>
          <p:cNvPr id="48" name="Gráfico 47" descr="Contrato estrutura de tópicos">
            <a:extLst>
              <a:ext uri="{FF2B5EF4-FFF2-40B4-BE49-F238E27FC236}">
                <a16:creationId xmlns:a16="http://schemas.microsoft.com/office/drawing/2014/main" id="{3CB8FD61-E79F-54F8-B19C-98B8E3D4F8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4183" y="1680712"/>
            <a:ext cx="539750" cy="539750"/>
          </a:xfrm>
          <a:prstGeom prst="rect">
            <a:avLst/>
          </a:prstGeom>
        </p:spPr>
      </p:pic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E6F7E26F-6270-F382-D177-7501E03D468F}"/>
              </a:ext>
            </a:extLst>
          </p:cNvPr>
          <p:cNvCxnSpPr>
            <a:cxnSpLocks/>
          </p:cNvCxnSpPr>
          <p:nvPr/>
        </p:nvCxnSpPr>
        <p:spPr>
          <a:xfrm>
            <a:off x="1758111" y="4821015"/>
            <a:ext cx="0" cy="1554646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4" name="Gráfico 63" descr="Relógio estrutura de tópicos">
            <a:extLst>
              <a:ext uri="{FF2B5EF4-FFF2-40B4-BE49-F238E27FC236}">
                <a16:creationId xmlns:a16="http://schemas.microsoft.com/office/drawing/2014/main" id="{65901594-3729-E2CB-72DA-7557D55A3F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436242" y="1622246"/>
            <a:ext cx="558280" cy="558280"/>
          </a:xfrm>
          <a:prstGeom prst="rect">
            <a:avLst/>
          </a:prstGeom>
        </p:spPr>
      </p:pic>
      <p:sp>
        <p:nvSpPr>
          <p:cNvPr id="65" name="CaixaDeTexto 64">
            <a:extLst>
              <a:ext uri="{FF2B5EF4-FFF2-40B4-BE49-F238E27FC236}">
                <a16:creationId xmlns:a16="http://schemas.microsoft.com/office/drawing/2014/main" id="{3B21D8FC-A5F4-1BB0-AEDF-ECF9ABF5A841}"/>
              </a:ext>
            </a:extLst>
          </p:cNvPr>
          <p:cNvSpPr txBox="1">
            <a:spLocks/>
          </p:cNvSpPr>
          <p:nvPr/>
        </p:nvSpPr>
        <p:spPr>
          <a:xfrm>
            <a:off x="5007104" y="1689343"/>
            <a:ext cx="1374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Cronograma</a:t>
            </a:r>
          </a:p>
        </p:txBody>
      </p:sp>
      <p:cxnSp>
        <p:nvCxnSpPr>
          <p:cNvPr id="68" name="Conector reto 67">
            <a:extLst>
              <a:ext uri="{FF2B5EF4-FFF2-40B4-BE49-F238E27FC236}">
                <a16:creationId xmlns:a16="http://schemas.microsoft.com/office/drawing/2014/main" id="{686FE16B-CC6D-0EB6-A3F9-1D0AF17FC63B}"/>
              </a:ext>
            </a:extLst>
          </p:cNvPr>
          <p:cNvCxnSpPr/>
          <p:nvPr/>
        </p:nvCxnSpPr>
        <p:spPr>
          <a:xfrm>
            <a:off x="6481230" y="1690132"/>
            <a:ext cx="0" cy="368543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77EF1232-6135-2392-041A-24A9F6729DB2}"/>
              </a:ext>
            </a:extLst>
          </p:cNvPr>
          <p:cNvSpPr txBox="1">
            <a:spLocks/>
          </p:cNvSpPr>
          <p:nvPr/>
        </p:nvSpPr>
        <p:spPr>
          <a:xfrm>
            <a:off x="8679321" y="4835404"/>
            <a:ext cx="2340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Petrobras Sans" panose="020B0606020204030204" pitchFamily="34" charset="0"/>
              </a:rPr>
              <a:t>Pontos de Atenção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5154C424-9A86-D4BB-587E-F97A79F6D992}"/>
              </a:ext>
            </a:extLst>
          </p:cNvPr>
          <p:cNvSpPr txBox="1">
            <a:spLocks/>
          </p:cNvSpPr>
          <p:nvPr/>
        </p:nvSpPr>
        <p:spPr>
          <a:xfrm>
            <a:off x="4857841" y="4883896"/>
            <a:ext cx="196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Próximos Passos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220F4DB5-7BD2-18A4-AF1C-90613E18A96C}"/>
              </a:ext>
            </a:extLst>
          </p:cNvPr>
          <p:cNvSpPr txBox="1">
            <a:spLocks/>
          </p:cNvSpPr>
          <p:nvPr/>
        </p:nvSpPr>
        <p:spPr>
          <a:xfrm>
            <a:off x="3914239" y="868235"/>
            <a:ext cx="1819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Status</a:t>
            </a:r>
          </a:p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 Atual</a:t>
            </a:r>
          </a:p>
        </p:txBody>
      </p:sp>
      <p:graphicFrame>
        <p:nvGraphicFramePr>
          <p:cNvPr id="76" name="Tabela 75">
            <a:extLst>
              <a:ext uri="{FF2B5EF4-FFF2-40B4-BE49-F238E27FC236}">
                <a16:creationId xmlns:a16="http://schemas.microsoft.com/office/drawing/2014/main" id="{FB46FC51-E1C8-F696-93C8-4E4208D227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589522"/>
              </p:ext>
            </p:extLst>
          </p:nvPr>
        </p:nvGraphicFramePr>
        <p:xfrm>
          <a:off x="4409653" y="2202710"/>
          <a:ext cx="7398165" cy="24993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79131">
                  <a:extLst>
                    <a:ext uri="{9D8B030D-6E8A-4147-A177-3AD203B41FA5}">
                      <a16:colId xmlns:a16="http://schemas.microsoft.com/office/drawing/2014/main" val="4054892354"/>
                    </a:ext>
                  </a:extLst>
                </a:gridCol>
                <a:gridCol w="5049398">
                  <a:extLst>
                    <a:ext uri="{9D8B030D-6E8A-4147-A177-3AD203B41FA5}">
                      <a16:colId xmlns:a16="http://schemas.microsoft.com/office/drawing/2014/main" val="2284963709"/>
                    </a:ext>
                  </a:extLst>
                </a:gridCol>
                <a:gridCol w="783051">
                  <a:extLst>
                    <a:ext uri="{9D8B030D-6E8A-4147-A177-3AD203B41FA5}">
                      <a16:colId xmlns:a16="http://schemas.microsoft.com/office/drawing/2014/main" val="4174134486"/>
                    </a:ext>
                  </a:extLst>
                </a:gridCol>
                <a:gridCol w="986585">
                  <a:extLst>
                    <a:ext uri="{9D8B030D-6E8A-4147-A177-3AD203B41FA5}">
                      <a16:colId xmlns:a16="http://schemas.microsoft.com/office/drawing/2014/main" val="876646724"/>
                    </a:ext>
                  </a:extLst>
                </a:gridCol>
              </a:tblGrid>
              <a:tr h="294419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/>
                        <a:t>Etapa4</a:t>
                      </a:r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Nome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Duração (meses)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742485"/>
                  </a:ext>
                </a:extLst>
              </a:tr>
              <a:tr h="271771"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1</a:t>
                      </a:r>
                      <a:endParaRPr lang="pt-B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800" dirty="0" smtClean="0"/>
                        <a:t>A FJA,</a:t>
                      </a:r>
                      <a:r>
                        <a:rPr lang="pt-BR" sz="800" baseline="0" dirty="0" smtClean="0"/>
                        <a:t> </a:t>
                      </a:r>
                      <a:r>
                        <a:rPr lang="pt-BR" sz="800" dirty="0" smtClean="0"/>
                        <a:t>SGB e </a:t>
                      </a:r>
                      <a:r>
                        <a:rPr lang="pt-BR" sz="800" dirty="0" err="1" smtClean="0"/>
                        <a:t>Aldrago</a:t>
                      </a:r>
                      <a:r>
                        <a:rPr lang="pt-BR" sz="800" dirty="0" smtClean="0"/>
                        <a:t> Florestal estão atendendo às exigências constantes nos comunicados (“comunique-se”) da SMDU e de outros órgãos do Município do Rio de Janeiro (GEORIO, CET-RIO, SUBCLA/ARV), com vistas à obtenção da licença</a:t>
                      </a:r>
                      <a:r>
                        <a:rPr lang="pt-BR" sz="800" baseline="0" dirty="0" smtClean="0"/>
                        <a:t> de obras do CRG.</a:t>
                      </a:r>
                    </a:p>
                    <a:p>
                      <a:pPr algn="just"/>
                      <a:r>
                        <a:rPr lang="pt-BR" sz="800" baseline="0" dirty="0" smtClean="0"/>
                        <a:t>No dia 08/06/2026, houve a obtenção da viabilidade do empreendimento junto à DPA-DPE (Águas do Rio).</a:t>
                      </a:r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 smtClean="0"/>
                        <a:t>2</a:t>
                      </a:r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 smtClean="0"/>
                        <a:t>Em andamento</a:t>
                      </a:r>
                      <a:endParaRPr lang="pt-BR" sz="800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691428"/>
                  </a:ext>
                </a:extLst>
              </a:tr>
              <a:tr h="271771"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2</a:t>
                      </a:r>
                      <a:endParaRPr lang="pt-B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800" baseline="0" dirty="0" smtClean="0"/>
                        <a:t> No dia 27/07/2026, a FINATEC assina o contrato com o Consórcio Geociências RJ para a execução da obra do CRG. No dia 06/08/2026, a FINATEC assina o contrato com a BAGGIO ARQUITETURA CONSULTORIA SS LTDA para o </a:t>
                      </a:r>
                      <a:r>
                        <a:rPr lang="pt-BR" sz="800" baseline="0" dirty="0" err="1" smtClean="0"/>
                        <a:t>diligenciamento</a:t>
                      </a:r>
                      <a:r>
                        <a:rPr lang="pt-BR" sz="800" baseline="0" dirty="0" smtClean="0"/>
                        <a:t> da obra do CRG. </a:t>
                      </a:r>
                    </a:p>
                    <a:p>
                      <a:pPr algn="just"/>
                      <a:r>
                        <a:rPr lang="pt-BR" sz="800" baseline="0" dirty="0" smtClean="0"/>
                        <a:t>As obras iniciarão após a obtenção da licença de obras (em andamento).</a:t>
                      </a:r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 smtClean="0"/>
                        <a:t>-</a:t>
                      </a:r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 smtClean="0"/>
                        <a:t>Concluída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315088"/>
                  </a:ext>
                </a:extLst>
              </a:tr>
              <a:tr h="271771"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4</a:t>
                      </a:r>
                      <a:endParaRPr lang="pt-B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800" dirty="0" smtClean="0"/>
                        <a:t>No dia 14/07/2026, o</a:t>
                      </a:r>
                      <a:r>
                        <a:rPr lang="pt-BR" sz="800" baseline="0" dirty="0" smtClean="0"/>
                        <a:t> ponto focal do CRG encaminhou a solicitação de aditivo de valor para a obra do CRG no valor de  R$ 1.469.526,26. No dia 21/07/2026, a Petrobras habilitou, no SIGITEC, a solicitação de aditivo de valor. No dia 18/08/2026, a Petrobras aprovou o aditivo </a:t>
                      </a:r>
                      <a:r>
                        <a:rPr lang="pt-BR" sz="800" baseline="0" smtClean="0"/>
                        <a:t>de valor.</a:t>
                      </a:r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 smtClean="0"/>
                        <a:t>1</a:t>
                      </a:r>
                      <a:endParaRPr lang="pt-B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 smtClean="0"/>
                        <a:t>Em</a:t>
                      </a:r>
                      <a:r>
                        <a:rPr lang="pt-BR" sz="800" baseline="0" dirty="0" smtClean="0"/>
                        <a:t> andamento</a:t>
                      </a:r>
                      <a:endParaRPr lang="pt-BR" sz="8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274829"/>
                  </a:ext>
                </a:extLst>
              </a:tr>
            </a:tbl>
          </a:graphicData>
        </a:graphic>
      </p:graphicFrame>
      <p:sp>
        <p:nvSpPr>
          <p:cNvPr id="77" name="CaixaDeTexto 76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5347895" y="266308"/>
            <a:ext cx="4250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marL="342900" indent="-342900" algn="just">
              <a:buAutoNum type="arabicParenR"/>
            </a:pPr>
            <a:endParaRPr lang="pt-BR" sz="1200" dirty="0" smtClean="0"/>
          </a:p>
          <a:p>
            <a:pPr marL="342900" indent="-342900" algn="just">
              <a:buAutoNum type="arabicParenR"/>
            </a:pPr>
            <a:r>
              <a:rPr lang="pt-BR" sz="1200" dirty="0" smtClean="0"/>
              <a:t>Assinatura do contrato com o consórcio Geociências RJ para a obra do CRG;</a:t>
            </a:r>
            <a:endParaRPr lang="pt-BR" sz="1200" dirty="0"/>
          </a:p>
          <a:p>
            <a:pPr marL="342900" indent="-342900" algn="just">
              <a:buAutoNum type="arabicParenR"/>
            </a:pPr>
            <a:r>
              <a:rPr lang="pt-BR" sz="1200" dirty="0"/>
              <a:t>Assinatura do contrato com </a:t>
            </a:r>
            <a:r>
              <a:rPr lang="pt-BR" sz="1200" dirty="0" smtClean="0"/>
              <a:t>a empresa Baggio Arquitetura Consultoria SS LTDA para o </a:t>
            </a:r>
            <a:r>
              <a:rPr lang="pt-BR" sz="1200" dirty="0" err="1" smtClean="0"/>
              <a:t>diligenciamento</a:t>
            </a:r>
            <a:r>
              <a:rPr lang="pt-BR" sz="1200" dirty="0" smtClean="0"/>
              <a:t> da obra do CRG</a:t>
            </a:r>
            <a:endParaRPr lang="pt-BR" dirty="0"/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DABBE117-E962-1700-D752-71C958DAF906}"/>
              </a:ext>
            </a:extLst>
          </p:cNvPr>
          <p:cNvSpPr txBox="1">
            <a:spLocks/>
          </p:cNvSpPr>
          <p:nvPr/>
        </p:nvSpPr>
        <p:spPr>
          <a:xfrm>
            <a:off x="8186208" y="5262828"/>
            <a:ext cx="3621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arenR"/>
            </a:pPr>
            <a:r>
              <a:rPr lang="pt-BR" sz="1200" dirty="0">
                <a:solidFill>
                  <a:schemeClr val="bg1"/>
                </a:solidFill>
                <a:latin typeface="Aptos Narrow" panose="020B0004020202020204" pitchFamily="34" charset="0"/>
              </a:rPr>
              <a:t> Demora da prefeitura do RJ para a licença de obra</a:t>
            </a:r>
            <a:r>
              <a:rPr lang="pt-BR" sz="1200" dirty="0" smtClean="0">
                <a:solidFill>
                  <a:schemeClr val="bg1"/>
                </a:solidFill>
                <a:latin typeface="Aptos Narrow" panose="020B0004020202020204" pitchFamily="34" charset="0"/>
              </a:rPr>
              <a:t>;</a:t>
            </a:r>
          </a:p>
          <a:p>
            <a:pPr marL="342900" indent="-342900" algn="just">
              <a:buFont typeface="+mj-lt"/>
              <a:buAutoNum type="arabicParenR"/>
            </a:pPr>
            <a:endParaRPr lang="pt-BR" sz="1200" dirty="0">
              <a:solidFill>
                <a:schemeClr val="bg1"/>
              </a:solidFill>
              <a:latin typeface="Aptos Narrow" panose="020B0004020202020204" pitchFamily="34" charset="0"/>
            </a:endParaRPr>
          </a:p>
          <a:p>
            <a:pPr algn="just"/>
            <a:endParaRPr lang="pt-BR" sz="1200" dirty="0" smtClean="0">
              <a:solidFill>
                <a:schemeClr val="bg1"/>
              </a:solidFill>
              <a:latin typeface="Aptos Narrow" panose="020B0004020202020204" pitchFamily="34" charset="0"/>
            </a:endParaRPr>
          </a:p>
        </p:txBody>
      </p:sp>
      <p:pic>
        <p:nvPicPr>
          <p:cNvPr id="83" name="Gráfico 82" descr="Rebobinar estrutura de tópicos">
            <a:extLst>
              <a:ext uri="{FF2B5EF4-FFF2-40B4-BE49-F238E27FC236}">
                <a16:creationId xmlns:a16="http://schemas.microsoft.com/office/drawing/2014/main" id="{5359C841-BC8E-0301-9915-62AF12D5AE3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0800000">
            <a:off x="4383120" y="4838143"/>
            <a:ext cx="551157" cy="551157"/>
          </a:xfrm>
          <a:prstGeom prst="rect">
            <a:avLst/>
          </a:prstGeom>
        </p:spPr>
      </p:pic>
      <p:pic>
        <p:nvPicPr>
          <p:cNvPr id="85" name="Gráfico 84" descr="Comentar importante estrutura de tópicos">
            <a:extLst>
              <a:ext uri="{FF2B5EF4-FFF2-40B4-BE49-F238E27FC236}">
                <a16:creationId xmlns:a16="http://schemas.microsoft.com/office/drawing/2014/main" id="{29B6BE46-4A13-AE58-0C18-7681498649C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184105" y="4764344"/>
            <a:ext cx="541220" cy="541220"/>
          </a:xfrm>
          <a:prstGeom prst="rect">
            <a:avLst/>
          </a:prstGeom>
        </p:spPr>
      </p:pic>
      <p:pic>
        <p:nvPicPr>
          <p:cNvPr id="87" name="Gráfico 86" descr="Claquete estrutura de tópicos">
            <a:extLst>
              <a:ext uri="{FF2B5EF4-FFF2-40B4-BE49-F238E27FC236}">
                <a16:creationId xmlns:a16="http://schemas.microsoft.com/office/drawing/2014/main" id="{601BA0B5-B29A-588E-04E4-8BE35D46498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560557" y="309190"/>
            <a:ext cx="541059" cy="541059"/>
          </a:xfrm>
          <a:prstGeom prst="rect">
            <a:avLst/>
          </a:prstGeom>
        </p:spPr>
      </p:pic>
      <p:cxnSp>
        <p:nvCxnSpPr>
          <p:cNvPr id="88" name="Conector reto 87">
            <a:extLst>
              <a:ext uri="{FF2B5EF4-FFF2-40B4-BE49-F238E27FC236}">
                <a16:creationId xmlns:a16="http://schemas.microsoft.com/office/drawing/2014/main" id="{0146927F-48F1-4B26-4D33-28261A481206}"/>
              </a:ext>
            </a:extLst>
          </p:cNvPr>
          <p:cNvCxnSpPr>
            <a:cxnSpLocks/>
          </p:cNvCxnSpPr>
          <p:nvPr/>
        </p:nvCxnSpPr>
        <p:spPr>
          <a:xfrm>
            <a:off x="53393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to 89">
            <a:extLst>
              <a:ext uri="{FF2B5EF4-FFF2-40B4-BE49-F238E27FC236}">
                <a16:creationId xmlns:a16="http://schemas.microsoft.com/office/drawing/2014/main" id="{A24625C9-39D9-B8D4-77F9-AA9A279D3E0C}"/>
              </a:ext>
            </a:extLst>
          </p:cNvPr>
          <p:cNvCxnSpPr>
            <a:cxnSpLocks/>
          </p:cNvCxnSpPr>
          <p:nvPr/>
        </p:nvCxnSpPr>
        <p:spPr>
          <a:xfrm>
            <a:off x="96827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9149894C-6AE4-CE79-1E53-E3B024495887}"/>
              </a:ext>
            </a:extLst>
          </p:cNvPr>
          <p:cNvSpPr txBox="1"/>
          <p:nvPr/>
        </p:nvSpPr>
        <p:spPr>
          <a:xfrm>
            <a:off x="411005" y="2181890"/>
            <a:ext cx="37857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latin typeface="Aptos Narrow" panose="020B0004020202020204" pitchFamily="34" charset="0"/>
              </a:rPr>
              <a:t>Construção de estrutura predial para abrigar o Centro de Referência em Geociências:</a:t>
            </a:r>
          </a:p>
          <a:p>
            <a:pPr marL="342900" indent="-342900">
              <a:buAutoNum type="arabicParenR"/>
            </a:pPr>
            <a:r>
              <a:rPr lang="pt-BR" sz="1600" dirty="0" smtClean="0">
                <a:latin typeface="Aptos Narrow" panose="020B0004020202020204" pitchFamily="34" charset="0"/>
              </a:rPr>
              <a:t>Desenvolver de PD &amp; I na área do óleo &amp; gás voltados para </a:t>
            </a:r>
            <a:r>
              <a:rPr lang="pt-BR" sz="1600" dirty="0" err="1" smtClean="0">
                <a:latin typeface="Aptos Narrow" panose="020B0004020202020204" pitchFamily="34" charset="0"/>
              </a:rPr>
              <a:t>Isotopia</a:t>
            </a:r>
            <a:r>
              <a:rPr lang="pt-BR" sz="1600" dirty="0" smtClean="0">
                <a:latin typeface="Aptos Narrow" panose="020B0004020202020204" pitchFamily="34" charset="0"/>
              </a:rPr>
              <a:t> e Geocronologia;</a:t>
            </a:r>
          </a:p>
          <a:p>
            <a:pPr marL="342900" indent="-342900">
              <a:buAutoNum type="arabicParenR"/>
            </a:pPr>
            <a:r>
              <a:rPr lang="pt-BR" sz="1600" dirty="0" smtClean="0">
                <a:latin typeface="Aptos Narrow" panose="020B0004020202020204" pitchFamily="34" charset="0"/>
              </a:rPr>
              <a:t>Desenvolver projetos voltados nas linhas de pesquisa cadastradas na ANP pelo SGB</a:t>
            </a:r>
            <a:endParaRPr lang="pt-BR" sz="1600" dirty="0">
              <a:latin typeface="Aptos Narrow" panose="020B0004020202020204" pitchFamily="34" charset="0"/>
            </a:endParaRPr>
          </a:p>
          <a:p>
            <a:endParaRPr lang="pt-BR" sz="1600" dirty="0">
              <a:latin typeface="Aptos Narrow" panose="020B0004020202020204" pitchFamily="34" charset="0"/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420A543-8DAC-4D85-B09A-3F644AB4BAD5}"/>
              </a:ext>
            </a:extLst>
          </p:cNvPr>
          <p:cNvSpPr txBox="1">
            <a:spLocks/>
          </p:cNvSpPr>
          <p:nvPr/>
        </p:nvSpPr>
        <p:spPr>
          <a:xfrm>
            <a:off x="911491" y="1663481"/>
            <a:ext cx="1267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Petrobras Sans" panose="020B0606020204030204" pitchFamily="34" charset="0"/>
              </a:rPr>
              <a:t>Escopo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911C79DC-C726-7982-C20D-9D217DCCEC16}"/>
              </a:ext>
            </a:extLst>
          </p:cNvPr>
          <p:cNvSpPr txBox="1">
            <a:spLocks/>
          </p:cNvSpPr>
          <p:nvPr/>
        </p:nvSpPr>
        <p:spPr>
          <a:xfrm>
            <a:off x="911490" y="1948699"/>
            <a:ext cx="1526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Aptos Narrow" panose="020B0004020202020204" pitchFamily="34" charset="0"/>
              </a:rPr>
              <a:t>2024/00012-3</a:t>
            </a:r>
            <a:endParaRPr lang="pt-BR" sz="1400" dirty="0">
              <a:latin typeface="Aptos Narrow" panose="020B0004020202020204" pitchFamily="34" charset="0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8FCDC65-FC37-E4F8-8C5E-E16FC23A9763}"/>
              </a:ext>
            </a:extLst>
          </p:cNvPr>
          <p:cNvSpPr txBox="1">
            <a:spLocks/>
          </p:cNvSpPr>
          <p:nvPr/>
        </p:nvSpPr>
        <p:spPr>
          <a:xfrm>
            <a:off x="442087" y="5462365"/>
            <a:ext cx="1326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004165"/>
                </a:solidFill>
                <a:latin typeface="Petrobras Sans" panose="020B0606020204030204" pitchFamily="34" charset="0"/>
              </a:rPr>
              <a:t>Orçamento</a:t>
            </a:r>
            <a:endParaRPr lang="pt-BR" b="1" dirty="0">
              <a:solidFill>
                <a:srgbClr val="004165"/>
              </a:solidFill>
              <a:latin typeface="Petrobras Sans" panose="020B0606020204030204" pitchFamily="34" charset="0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00F14E42-7561-2D4B-885E-9B5B31B9ECE4}"/>
              </a:ext>
            </a:extLst>
          </p:cNvPr>
          <p:cNvSpPr txBox="1">
            <a:spLocks/>
          </p:cNvSpPr>
          <p:nvPr/>
        </p:nvSpPr>
        <p:spPr>
          <a:xfrm>
            <a:off x="390469" y="5928963"/>
            <a:ext cx="1465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latin typeface="Aptos Narrow" panose="020B0004020202020204" pitchFamily="34" charset="0"/>
              </a:rPr>
              <a:t>R$ </a:t>
            </a:r>
            <a:r>
              <a:rPr lang="pt-BR" sz="1200" dirty="0" smtClean="0">
                <a:latin typeface="Aptos Narrow" panose="020B0004020202020204" pitchFamily="34" charset="0"/>
              </a:rPr>
              <a:t>34,929 </a:t>
            </a:r>
            <a:r>
              <a:rPr lang="pt-BR" sz="1200" dirty="0">
                <a:latin typeface="Aptos Narrow" panose="020B0004020202020204" pitchFamily="34" charset="0"/>
              </a:rPr>
              <a:t>MM</a:t>
            </a: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B48AC413-799B-9DE5-D70E-B29DCB0BB1A9}"/>
              </a:ext>
            </a:extLst>
          </p:cNvPr>
          <p:cNvSpPr txBox="1">
            <a:spLocks/>
          </p:cNvSpPr>
          <p:nvPr/>
        </p:nvSpPr>
        <p:spPr>
          <a:xfrm>
            <a:off x="2188294" y="4881651"/>
            <a:ext cx="1862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24,929 MM</a:t>
            </a:r>
          </a:p>
          <a:p>
            <a:r>
              <a:rPr lang="pt-BR" sz="1200" dirty="0" smtClean="0">
                <a:latin typeface="Aptos Narrow" panose="020B0004020202020204" pitchFamily="34" charset="0"/>
              </a:rPr>
              <a:t>24/06/2025</a:t>
            </a:r>
            <a:endParaRPr lang="pt-BR" sz="1200" dirty="0">
              <a:latin typeface="Aptos Narrow" panose="020B0004020202020204" pitchFamily="34" charset="0"/>
            </a:endParaRP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B48AC413-799B-9DE5-D70E-B29DCB0BB1A9}"/>
              </a:ext>
            </a:extLst>
          </p:cNvPr>
          <p:cNvSpPr txBox="1">
            <a:spLocks/>
          </p:cNvSpPr>
          <p:nvPr/>
        </p:nvSpPr>
        <p:spPr>
          <a:xfrm>
            <a:off x="2161231" y="5453352"/>
            <a:ext cx="1862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10,0 MM </a:t>
            </a:r>
            <a:r>
              <a:rPr lang="pt-BR" sz="1200" b="1" dirty="0" smtClean="0">
                <a:solidFill>
                  <a:srgbClr val="FFFF00"/>
                </a:solidFill>
                <a:latin typeface="Aptos Narrow" panose="020B0004020202020204" pitchFamily="34" charset="0"/>
              </a:rPr>
              <a:t> </a:t>
            </a:r>
            <a:endParaRPr lang="pt-BR" sz="1200" dirty="0">
              <a:latin typeface="Aptos Narrow" panose="020B0004020202020204" pitchFamily="34" charset="0"/>
            </a:endParaRPr>
          </a:p>
        </p:txBody>
      </p:sp>
      <p:sp>
        <p:nvSpPr>
          <p:cNvPr id="78" name="Elipse 77">
            <a:extLst>
              <a:ext uri="{FF2B5EF4-FFF2-40B4-BE49-F238E27FC236}">
                <a16:creationId xmlns:a16="http://schemas.microsoft.com/office/drawing/2014/main" id="{201E28B5-65C1-1A71-3C03-F31CE8CD69C4}"/>
              </a:ext>
            </a:extLst>
          </p:cNvPr>
          <p:cNvSpPr/>
          <p:nvPr/>
        </p:nvSpPr>
        <p:spPr>
          <a:xfrm>
            <a:off x="1876691" y="4916560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1</a:t>
            </a:r>
          </a:p>
        </p:txBody>
      </p:sp>
      <p:sp>
        <p:nvSpPr>
          <p:cNvPr id="79" name="Elipse 78">
            <a:extLst>
              <a:ext uri="{FF2B5EF4-FFF2-40B4-BE49-F238E27FC236}">
                <a16:creationId xmlns:a16="http://schemas.microsoft.com/office/drawing/2014/main" id="{4E6BCCD1-F822-3252-97A7-938B970A743F}"/>
              </a:ext>
            </a:extLst>
          </p:cNvPr>
          <p:cNvSpPr/>
          <p:nvPr/>
        </p:nvSpPr>
        <p:spPr>
          <a:xfrm>
            <a:off x="1889778" y="5406943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2</a:t>
            </a:r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4405450" y="5112483"/>
            <a:ext cx="353292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algn="just"/>
            <a:endParaRPr lang="pt-BR" sz="1200" dirty="0" smtClean="0"/>
          </a:p>
          <a:p>
            <a:pPr marL="342900" indent="-342900" algn="just">
              <a:buAutoNum type="arabicParenR"/>
            </a:pPr>
            <a:r>
              <a:rPr lang="pt-BR" sz="1400" dirty="0"/>
              <a:t>E</a:t>
            </a:r>
            <a:r>
              <a:rPr lang="pt-BR" sz="1400" dirty="0" smtClean="0"/>
              <a:t>laboração da minuta do aditivo de valor e assinatura pelas partes;</a:t>
            </a:r>
          </a:p>
          <a:p>
            <a:pPr marL="342900" indent="-342900" algn="just">
              <a:buAutoNum type="arabicParenR"/>
            </a:pPr>
            <a:r>
              <a:rPr lang="pt-BR" sz="1400" dirty="0" smtClean="0"/>
              <a:t>Obtenção </a:t>
            </a:r>
            <a:r>
              <a:rPr lang="pt-BR" sz="1400" dirty="0"/>
              <a:t>da licença de </a:t>
            </a:r>
            <a:r>
              <a:rPr lang="pt-BR" sz="1400" dirty="0" smtClean="0"/>
              <a:t>obras do CRG;</a:t>
            </a:r>
          </a:p>
          <a:p>
            <a:pPr marL="342900" indent="-342900" algn="just">
              <a:buAutoNum type="arabicParenR"/>
            </a:pPr>
            <a:r>
              <a:rPr lang="pt-BR" sz="1400" dirty="0" smtClean="0"/>
              <a:t>Início das obras do CRG;</a:t>
            </a:r>
            <a:endParaRPr lang="pt-BR" sz="1400" dirty="0"/>
          </a:p>
        </p:txBody>
      </p:sp>
      <p:pic>
        <p:nvPicPr>
          <p:cNvPr id="53" name="Gráfico 61" descr="Selo Tick1 estrutura de tópicos">
            <a:extLst>
              <a:ext uri="{FF2B5EF4-FFF2-40B4-BE49-F238E27FC236}">
                <a16:creationId xmlns:a16="http://schemas.microsoft.com/office/drawing/2014/main" id="{1F660757-0CE4-334C-3A32-16FF79DAF77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492592" y="4881391"/>
            <a:ext cx="312263" cy="31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863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40b9f7d-8e3a-482f-9702-4b7ffc40985a}" enabled="1" method="Privileged" siteId="{5b6f6241-9a57-4be4-8e50-1dfa72e79a5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1514</TotalTime>
  <Words>359</Words>
  <Application>Microsoft Office PowerPoint</Application>
  <PresentationFormat>Widescreen</PresentationFormat>
  <Paragraphs>49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Aptos Narrow</vt:lpstr>
      <vt:lpstr>Arial</vt:lpstr>
      <vt:lpstr>Petrobras Sans</vt:lpstr>
      <vt:lpstr>Trebuchet MS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Igor Viegas Alves Fernandes de Souza</dc:creator>
  <cp:lastModifiedBy>Jean Carlo Henzel Taglieber</cp:lastModifiedBy>
  <cp:revision>145</cp:revision>
  <dcterms:created xsi:type="dcterms:W3CDTF">2025-07-07T09:08:08Z</dcterms:created>
  <dcterms:modified xsi:type="dcterms:W3CDTF">2026-10-01T11:42:47Z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Tema do Office:8</vt:lpwstr>
  </property>
  <property fmtid="{D5CDD505-2E9C-101B-9397-08002B2CF9AE}" pid="3" name="ClassificationContentMarkingFooterText">
    <vt:lpwstr>PÚBLICA</vt:lpwstr>
  </property>
</Properties>
</file>