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99"/>
    <a:srgbClr val="00B2A9"/>
    <a:srgbClr val="ED8B00"/>
    <a:srgbClr val="004165"/>
    <a:srgbClr val="EAEAEA"/>
    <a:srgbClr val="DBDBDB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DBC9EE-D7FE-4D12-869A-209AA71D3593}" v="3" dt="2025-07-07T10:59:40.7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66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gor Viegas Alves Fernandes de Souza" userId="de047f23-ab0c-4cfb-932c-5b762d409bbc" providerId="ADAL" clId="{A3DBC9EE-D7FE-4D12-869A-209AA71D3593}"/>
    <pc:docChg chg="undo custSel modSld">
      <pc:chgData name="Igor Viegas Alves Fernandes de Souza" userId="de047f23-ab0c-4cfb-932c-5b762d409bbc" providerId="ADAL" clId="{A3DBC9EE-D7FE-4D12-869A-209AA71D3593}" dt="2025-07-07T11:00:27.153" v="54" actId="1036"/>
      <pc:docMkLst>
        <pc:docMk/>
      </pc:docMkLst>
      <pc:sldChg chg="addSp delSp modSp mod">
        <pc:chgData name="Igor Viegas Alves Fernandes de Souza" userId="de047f23-ab0c-4cfb-932c-5b762d409bbc" providerId="ADAL" clId="{A3DBC9EE-D7FE-4D12-869A-209AA71D3593}" dt="2025-07-07T11:00:27.153" v="54" actId="1036"/>
        <pc:sldMkLst>
          <pc:docMk/>
          <pc:sldMk cId="1174186361" sldId="256"/>
        </pc:sldMkLst>
        <pc:spChg chg="mod">
          <ac:chgData name="Igor Viegas Alves Fernandes de Souza" userId="de047f23-ab0c-4cfb-932c-5b762d409bbc" providerId="ADAL" clId="{A3DBC9EE-D7FE-4D12-869A-209AA71D3593}" dt="2025-07-07T10:58:38.493" v="37" actId="1038"/>
          <ac:spMkLst>
            <pc:docMk/>
            <pc:sldMk cId="1174186361" sldId="256"/>
            <ac:spMk id="73" creationId="{220F4DB5-7BD2-18A4-AF1C-90613E18A96C}"/>
          </ac:spMkLst>
        </pc:spChg>
        <pc:spChg chg="mod">
          <ac:chgData name="Igor Viegas Alves Fernandes de Souza" userId="de047f23-ab0c-4cfb-932c-5b762d409bbc" providerId="ADAL" clId="{A3DBC9EE-D7FE-4D12-869A-209AA71D3593}" dt="2025-07-07T11:00:10.524" v="51" actId="14100"/>
          <ac:spMkLst>
            <pc:docMk/>
            <pc:sldMk cId="1174186361" sldId="256"/>
            <ac:spMk id="77" creationId="{33400242-7B86-4252-B68E-3358F96E31E4}"/>
          </ac:spMkLst>
        </pc:spChg>
        <pc:spChg chg="mod">
          <ac:chgData name="Igor Viegas Alves Fernandes de Souza" userId="de047f23-ab0c-4cfb-932c-5b762d409bbc" providerId="ADAL" clId="{A3DBC9EE-D7FE-4D12-869A-209AA71D3593}" dt="2025-07-07T11:00:27.153" v="54" actId="1036"/>
          <ac:spMkLst>
            <pc:docMk/>
            <pc:sldMk cId="1174186361" sldId="256"/>
            <ac:spMk id="80" creationId="{144D084B-70A7-B767-2F59-CB16F5008E9B}"/>
          </ac:spMkLst>
        </pc:spChg>
        <pc:grpChg chg="mod">
          <ac:chgData name="Igor Viegas Alves Fernandes de Souza" userId="de047f23-ab0c-4cfb-932c-5b762d409bbc" providerId="ADAL" clId="{A3DBC9EE-D7FE-4D12-869A-209AA71D3593}" dt="2025-07-07T10:56:19.449" v="0" actId="1076"/>
          <ac:grpSpMkLst>
            <pc:docMk/>
            <pc:sldMk cId="1174186361" sldId="256"/>
            <ac:grpSpMk id="15" creationId="{97F93987-C282-929B-BD30-DBD83795661D}"/>
          </ac:grpSpMkLst>
        </pc:grpChg>
        <pc:graphicFrameChg chg="add del mod">
          <ac:chgData name="Igor Viegas Alves Fernandes de Souza" userId="de047f23-ab0c-4cfb-932c-5b762d409bbc" providerId="ADAL" clId="{A3DBC9EE-D7FE-4D12-869A-209AA71D3593}" dt="2025-07-07T10:59:59.844" v="49" actId="478"/>
          <ac:graphicFrameMkLst>
            <pc:docMk/>
            <pc:sldMk cId="1174186361" sldId="256"/>
            <ac:graphicFrameMk id="91" creationId="{B325A51A-A767-DAF6-B32B-37650F5F1312}"/>
          </ac:graphicFrameMkLst>
        </pc:graphicFrameChg>
        <pc:picChg chg="mod">
          <ac:chgData name="Igor Viegas Alves Fernandes de Souza" userId="de047f23-ab0c-4cfb-932c-5b762d409bbc" providerId="ADAL" clId="{A3DBC9EE-D7FE-4D12-869A-209AA71D3593}" dt="2025-07-07T10:58:38.493" v="37" actId="1038"/>
          <ac:picMkLst>
            <pc:docMk/>
            <pc:sldMk cId="1174186361" sldId="256"/>
            <ac:picMk id="87" creationId="{601BA0B5-B29A-588E-04E4-8BE35D464982}"/>
          </ac:picMkLst>
        </pc:picChg>
        <pc:cxnChg chg="del mod">
          <ac:chgData name="Igor Viegas Alves Fernandes de Souza" userId="de047f23-ab0c-4cfb-932c-5b762d409bbc" providerId="ADAL" clId="{A3DBC9EE-D7FE-4D12-869A-209AA71D3593}" dt="2025-07-07T10:58:52.297" v="39" actId="478"/>
          <ac:cxnSpMkLst>
            <pc:docMk/>
            <pc:sldMk cId="1174186361" sldId="256"/>
            <ac:cxnSpMk id="78" creationId="{029B00B6-4928-5B79-62A3-65449AABAC10}"/>
          </ac:cxnSpMkLst>
        </pc:cxnChg>
        <pc:cxnChg chg="add mod">
          <ac:chgData name="Igor Viegas Alves Fernandes de Souza" userId="de047f23-ab0c-4cfb-932c-5b762d409bbc" providerId="ADAL" clId="{A3DBC9EE-D7FE-4D12-869A-209AA71D3593}" dt="2025-07-07T10:58:49.645" v="38" actId="14100"/>
          <ac:cxnSpMkLst>
            <pc:docMk/>
            <pc:sldMk cId="1174186361" sldId="256"/>
            <ac:cxnSpMk id="88" creationId="{0146927F-48F1-4B26-4D33-28261A481206}"/>
          </ac:cxnSpMkLst>
        </pc:cxnChg>
        <pc:cxnChg chg="add mod">
          <ac:chgData name="Igor Viegas Alves Fernandes de Souza" userId="de047f23-ab0c-4cfb-932c-5b762d409bbc" providerId="ADAL" clId="{A3DBC9EE-D7FE-4D12-869A-209AA71D3593}" dt="2025-07-07T10:58:59.490" v="40" actId="571"/>
          <ac:cxnSpMkLst>
            <pc:docMk/>
            <pc:sldMk cId="1174186361" sldId="256"/>
            <ac:cxnSpMk id="90" creationId="{A24625C9-39D9-B8D4-77F9-AA9A279D3E0C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C2D809-D277-D48D-2BA6-E55ED3C46C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C400E82-6D2E-BCE7-3457-1A146CA9CC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A57171E-E2BE-FEF1-317A-96CE21480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DB63-E55C-44AF-B604-18A52F55B619}" type="datetimeFigureOut">
              <a:rPr lang="pt-BR" smtClean="0"/>
              <a:t>27/07/2026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CB4A613-2677-FB60-7D97-7E113C409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C509316-F024-629F-5FB3-271CD8447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3625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8A7CC1-6B4E-632F-94BC-EAD065397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4F6B22B-FF0D-7045-82AB-A7C903B7F4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5FB8FFB-7C21-CF29-8D2F-41DE3F9E2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DB63-E55C-44AF-B604-18A52F55B619}" type="datetimeFigureOut">
              <a:rPr lang="pt-BR" smtClean="0"/>
              <a:t>27/07/2026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3F5EC66-9CC8-77F7-03C7-053F5DF78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829401B-BB0C-5A81-F48F-4CD3ACAB6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3471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D9E1113-0B71-9B9A-4E71-496D9470E0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45C3C2B-9F21-013C-887A-8BAD358F77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322A3D2-0702-9F10-FA75-56A180A8F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DB63-E55C-44AF-B604-18A52F55B619}" type="datetimeFigureOut">
              <a:rPr lang="pt-BR" smtClean="0"/>
              <a:t>27/07/2026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766037C-EB4B-671C-2907-213AE4759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22D686A-93DF-6222-8EF7-DDB105039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9918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138A52-21D3-C59E-6B2A-CD2C1AE0F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E00B681-BC55-8AD0-94FA-25881AE279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B33DBC2-8AC9-C8F8-8D9F-2C1A5D9BC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DB63-E55C-44AF-B604-18A52F55B619}" type="datetimeFigureOut">
              <a:rPr lang="pt-BR" smtClean="0"/>
              <a:t>27/07/2026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E8D0777-765C-0456-F663-E3FB7F9D9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3C38A7E-1FC0-5CB7-E7FE-AF9A5B93D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516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220C53-3464-CE1C-B2BA-8EB5DDD77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931A713-24AE-8374-2B34-5AF85EBA72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779E15D-5CC2-398E-309E-6AA180721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DB63-E55C-44AF-B604-18A52F55B619}" type="datetimeFigureOut">
              <a:rPr lang="pt-BR" smtClean="0"/>
              <a:t>27/07/2026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724EBC1-582F-9F11-2C0B-46C5F7DCF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1D52885-372C-DF06-6F80-7AF30455E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9396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B316F9-6AAC-E6B6-61CF-7E0312C3C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5253700-4681-6BFB-810B-B5E885C856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7E7625C-0C04-63D3-A1D7-9BD81DFF6A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D289090-E432-5F3B-9B89-0410CD013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DB63-E55C-44AF-B604-18A52F55B619}" type="datetimeFigureOut">
              <a:rPr lang="pt-BR" smtClean="0"/>
              <a:t>27/07/2026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6AAE5B6-5439-C656-53C8-39AA7370C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26A1976-E4AD-8B0B-CAA2-9427E0B69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3471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7DB0D9-3A27-2AB5-D9C0-9DBDCCB97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41EFBA5-B85A-F97B-E229-4ACC76845A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F7CBFA3-19A1-71D5-B9B2-6D1525F5F9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70E2C30-8F0D-5607-8129-4DEE7DFD60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9DF09A3-1A6F-124B-93E8-B19BD30F40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CAEC7EC2-D9FF-3E6F-712C-A52DECB21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DB63-E55C-44AF-B604-18A52F55B619}" type="datetimeFigureOut">
              <a:rPr lang="pt-BR" smtClean="0"/>
              <a:t>27/07/2026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4CE5F764-7894-4845-68D0-311023779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668E6E31-CC5E-959A-E8C4-E162137EF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6950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9556A2-3F1C-A813-1028-E6CA0FF0B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4D9AFB0-0952-4371-9250-04FC065F5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DB63-E55C-44AF-B604-18A52F55B619}" type="datetimeFigureOut">
              <a:rPr lang="pt-BR" smtClean="0"/>
              <a:t>27/07/2026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679D7AC-0596-9975-8B71-36BAD6073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63D109D-F8FA-083B-3447-B65061513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3594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DE0BAE1-A9C8-6DAF-9960-D224B8CBC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DB63-E55C-44AF-B604-18A52F55B619}" type="datetimeFigureOut">
              <a:rPr lang="pt-BR" smtClean="0"/>
              <a:t>27/07/2026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09898D8-9F17-6782-7892-1EBF8190C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5C377D7-4CE6-CB6A-B11A-9732A9D6B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4693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C18C2B-7334-55AB-AD95-AEE8C51B6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4B180EF-643B-23A5-7393-5B6010440E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210AB76-3EE3-35FC-490F-CC6CC2FFE7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505567B-1C4D-B076-F707-83C5326E6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DB63-E55C-44AF-B604-18A52F55B619}" type="datetimeFigureOut">
              <a:rPr lang="pt-BR" smtClean="0"/>
              <a:t>27/07/2026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D81517F-EB1C-443F-864D-E66055FBF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1FA0765-CE9F-B1D2-C058-4EE31853E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4035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678C68-E6C0-40CB-92F3-34AD132E4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2D152A89-1AEB-E120-FB12-3C088982D0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0F3CBC8-3DB6-EA11-F19B-08635610BE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6A4F0B5-78A0-19BE-C20E-503D3369F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DB63-E55C-44AF-B604-18A52F55B619}" type="datetimeFigureOut">
              <a:rPr lang="pt-BR" smtClean="0"/>
              <a:t>27/07/2026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95E3CF8-48BC-D26F-B2EB-00A806781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2F0D3DD-8B4E-C964-1EA8-167D9CAA0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8566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DFE4E461-4CA1-49F1-19AC-9E8034911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B7B699F-DE70-C041-1DEA-9FE9066215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C6D2988-2C02-1D8E-9829-33446D24F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7FDB63-E55C-44AF-B604-18A52F55B619}" type="datetimeFigureOut">
              <a:rPr lang="pt-BR" smtClean="0"/>
              <a:t>27/07/2026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FB384B4-C412-8FAC-7090-8823D39212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3D86BC2-EA53-1D89-F56C-47DA8FE80E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A067A80-3069-5CC2-F736-544FC1C1B8E8}"/>
              </a:ext>
            </a:extLst>
          </p:cNvPr>
          <p:cNvSpPr txBox="1"/>
          <p:nvPr userDrawn="1">
            <p:extLst>
              <p:ext uri="{1162E1C5-73C7-4A58-AE30-91384D911F3F}">
                <p184:classification xmlns="" xmlns:p184="http://schemas.microsoft.com/office/powerpoint/2018/4/main" val="ftr"/>
              </p:ext>
            </p:extLst>
          </p:nvPr>
        </p:nvSpPr>
        <p:spPr>
          <a:xfrm>
            <a:off x="63500" y="6657340"/>
            <a:ext cx="461963" cy="1371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pt-BR" sz="900">
                <a:solidFill>
                  <a:srgbClr val="737373">
                    <a:alpha val="50000"/>
                  </a:srgbClr>
                </a:solidFill>
                <a:latin typeface="Trebuchet MS" panose="020B0603020202020204" pitchFamily="34" charset="0"/>
              </a:rPr>
              <a:t>PÚBLICA</a:t>
            </a:r>
          </a:p>
        </p:txBody>
      </p:sp>
    </p:spTree>
    <p:extLst>
      <p:ext uri="{BB962C8B-B14F-4D97-AF65-F5344CB8AC3E}">
        <p14:creationId xmlns:p14="http://schemas.microsoft.com/office/powerpoint/2010/main" val="1101678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8" Type="http://schemas.openxmlformats.org/officeDocument/2006/relationships/image" Target="../media/image9.png"/><Relationship Id="rId13" Type="http://schemas.openxmlformats.org/officeDocument/2006/relationships/image" Target="../media/image12.svg"/><Relationship Id="rId3" Type="http://schemas.openxmlformats.org/officeDocument/2006/relationships/image" Target="../media/image2.pn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7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6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22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AEA">
            <a:alpha val="5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tângulo: Cantos Arredondados 74">
            <a:extLst>
              <a:ext uri="{FF2B5EF4-FFF2-40B4-BE49-F238E27FC236}">
                <a16:creationId xmlns:a16="http://schemas.microsoft.com/office/drawing/2014/main" id="{C223E556-5090-DDC8-E5E1-A298B0BF3E3C}"/>
              </a:ext>
            </a:extLst>
          </p:cNvPr>
          <p:cNvSpPr>
            <a:spLocks/>
          </p:cNvSpPr>
          <p:nvPr/>
        </p:nvSpPr>
        <p:spPr>
          <a:xfrm>
            <a:off x="8167777" y="4673670"/>
            <a:ext cx="3704256" cy="2052871"/>
          </a:xfrm>
          <a:prstGeom prst="roundRect">
            <a:avLst>
              <a:gd name="adj" fmla="val 6183"/>
            </a:avLst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2068004-6016-065D-03C9-881CCE032DF6}"/>
              </a:ext>
            </a:extLst>
          </p:cNvPr>
          <p:cNvSpPr txBox="1"/>
          <p:nvPr/>
        </p:nvSpPr>
        <p:spPr>
          <a:xfrm>
            <a:off x="330200" y="266994"/>
            <a:ext cx="393093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Petrobras Sans" panose="020B0606020204030204" pitchFamily="34" charset="0"/>
              </a:rPr>
              <a:t>Relatório do Projeto de Infraestrutura </a:t>
            </a:r>
          </a:p>
          <a:p>
            <a:r>
              <a:rPr lang="pt-BR" sz="2200" b="1" dirty="0" err="1" smtClean="0">
                <a:solidFill>
                  <a:srgbClr val="00B2A9"/>
                </a:solidFill>
                <a:latin typeface="Petrobras Sans" panose="020B0606020204030204" pitchFamily="34" charset="0"/>
              </a:rPr>
              <a:t>Litoteca</a:t>
            </a:r>
            <a:r>
              <a:rPr lang="pt-BR" sz="2200" b="1" dirty="0" smtClean="0">
                <a:solidFill>
                  <a:srgbClr val="00B2A9"/>
                </a:solidFill>
                <a:latin typeface="Petrobras Sans" panose="020B0606020204030204" pitchFamily="34" charset="0"/>
              </a:rPr>
              <a:t> URCA</a:t>
            </a:r>
            <a:endParaRPr lang="pt-BR" sz="2200" b="1" dirty="0">
              <a:solidFill>
                <a:srgbClr val="00B2A9"/>
              </a:solidFill>
              <a:latin typeface="Petrobras Sans" panose="020B0606020204030204" pitchFamily="34" charset="0"/>
            </a:endParaRP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BDBD6CC6-1C96-C1BF-F37F-56E1D01114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30200" y="1651000"/>
            <a:ext cx="3898900" cy="2997200"/>
          </a:xfrm>
          <a:prstGeom prst="roundRect">
            <a:avLst>
              <a:gd name="adj" fmla="val 328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4B7129F5-BE56-7553-00DB-B696CD128AD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30200" y="4747053"/>
            <a:ext cx="3898900" cy="1701282"/>
          </a:xfrm>
          <a:prstGeom prst="roundRect">
            <a:avLst>
              <a:gd name="adj" fmla="val 730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3B49DF03-4983-F96B-361A-169373B3FAF8}"/>
              </a:ext>
            </a:extLst>
          </p:cNvPr>
          <p:cNvSpPr>
            <a:spLocks/>
          </p:cNvSpPr>
          <p:nvPr/>
        </p:nvSpPr>
        <p:spPr>
          <a:xfrm>
            <a:off x="4347680" y="1651000"/>
            <a:ext cx="7514119" cy="3004232"/>
          </a:xfrm>
          <a:prstGeom prst="roundRect">
            <a:avLst>
              <a:gd name="adj" fmla="val 286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D6213AB7-6F6B-C647-4A1F-CDE04F73EFEF}"/>
              </a:ext>
            </a:extLst>
          </p:cNvPr>
          <p:cNvSpPr>
            <a:spLocks/>
          </p:cNvSpPr>
          <p:nvPr/>
        </p:nvSpPr>
        <p:spPr>
          <a:xfrm>
            <a:off x="4347679" y="4673670"/>
            <a:ext cx="3691421" cy="2047274"/>
          </a:xfrm>
          <a:prstGeom prst="roundRect">
            <a:avLst>
              <a:gd name="adj" fmla="val 61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6B3859C1-C765-447D-E301-F2F2AE4EAD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47680" y="310592"/>
            <a:ext cx="7514119" cy="1241556"/>
          </a:xfrm>
          <a:prstGeom prst="roundRect">
            <a:avLst>
              <a:gd name="adj" fmla="val 879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5" name="Grupo 212">
            <a:extLst>
              <a:ext uri="{FF2B5EF4-FFF2-40B4-BE49-F238E27FC236}">
                <a16:creationId xmlns:a16="http://schemas.microsoft.com/office/drawing/2014/main" id="{97F93987-C282-929B-BD30-DBD83795661D}"/>
              </a:ext>
            </a:extLst>
          </p:cNvPr>
          <p:cNvGrpSpPr/>
          <p:nvPr/>
        </p:nvGrpSpPr>
        <p:grpSpPr>
          <a:xfrm>
            <a:off x="-740686" y="91158"/>
            <a:ext cx="482133" cy="1300541"/>
            <a:chOff x="2435703" y="3306074"/>
            <a:chExt cx="316127" cy="1300541"/>
          </a:xfrm>
        </p:grpSpPr>
        <p:sp>
          <p:nvSpPr>
            <p:cNvPr id="16" name="Retângulo 15">
              <a:extLst>
                <a:ext uri="{FF2B5EF4-FFF2-40B4-BE49-F238E27FC236}">
                  <a16:creationId xmlns:a16="http://schemas.microsoft.com/office/drawing/2014/main" id="{89A3E5E2-E017-372B-FF6C-D68465CD3B28}"/>
                </a:ext>
              </a:extLst>
            </p:cNvPr>
            <p:cNvSpPr/>
            <p:nvPr/>
          </p:nvSpPr>
          <p:spPr>
            <a:xfrm>
              <a:off x="2435703" y="3306074"/>
              <a:ext cx="316127" cy="107391"/>
            </a:xfrm>
            <a:prstGeom prst="rect">
              <a:avLst/>
            </a:prstGeom>
            <a:solidFill>
              <a:srgbClr val="00B2A9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C0A50942-2323-60EE-70FD-C54B901D2A52}"/>
                </a:ext>
              </a:extLst>
            </p:cNvPr>
            <p:cNvSpPr/>
            <p:nvPr/>
          </p:nvSpPr>
          <p:spPr>
            <a:xfrm>
              <a:off x="2435703" y="3475690"/>
              <a:ext cx="316127" cy="107391"/>
            </a:xfrm>
            <a:prstGeom prst="rect">
              <a:avLst/>
            </a:prstGeom>
            <a:solidFill>
              <a:srgbClr val="C4D6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0608D9CA-0342-A11F-8146-32926AF6B33B}"/>
                </a:ext>
              </a:extLst>
            </p:cNvPr>
            <p:cNvSpPr/>
            <p:nvPr/>
          </p:nvSpPr>
          <p:spPr>
            <a:xfrm>
              <a:off x="2435703" y="3647625"/>
              <a:ext cx="316127" cy="107391"/>
            </a:xfrm>
            <a:prstGeom prst="rect">
              <a:avLst/>
            </a:prstGeom>
            <a:solidFill>
              <a:srgbClr val="FEDF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id="{1120C9C0-C089-4C18-2DE3-4EDC43D649D2}"/>
                </a:ext>
              </a:extLst>
            </p:cNvPr>
            <p:cNvSpPr/>
            <p:nvPr/>
          </p:nvSpPr>
          <p:spPr>
            <a:xfrm>
              <a:off x="2435703" y="3817241"/>
              <a:ext cx="316127" cy="107391"/>
            </a:xfrm>
            <a:prstGeom prst="rect">
              <a:avLst/>
            </a:prstGeom>
            <a:solidFill>
              <a:srgbClr val="ED8B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4A1A67DB-77ED-FD96-FA5B-59B3F1B2F5AF}"/>
                </a:ext>
              </a:extLst>
            </p:cNvPr>
            <p:cNvSpPr/>
            <p:nvPr/>
          </p:nvSpPr>
          <p:spPr>
            <a:xfrm>
              <a:off x="2435703" y="3986857"/>
              <a:ext cx="316127" cy="107391"/>
            </a:xfrm>
            <a:prstGeom prst="rect">
              <a:avLst/>
            </a:prstGeom>
            <a:solidFill>
              <a:srgbClr val="675C53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DEF59746-11F7-F46F-76FE-0DFD19B3F524}"/>
                </a:ext>
              </a:extLst>
            </p:cNvPr>
            <p:cNvSpPr/>
            <p:nvPr/>
          </p:nvSpPr>
          <p:spPr>
            <a:xfrm>
              <a:off x="2435703" y="4156473"/>
              <a:ext cx="316127" cy="107391"/>
            </a:xfrm>
            <a:prstGeom prst="rect">
              <a:avLst/>
            </a:prstGeom>
            <a:solidFill>
              <a:srgbClr val="BCBDBC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2" name="Retângulo 21">
              <a:extLst>
                <a:ext uri="{FF2B5EF4-FFF2-40B4-BE49-F238E27FC236}">
                  <a16:creationId xmlns:a16="http://schemas.microsoft.com/office/drawing/2014/main" id="{0430860D-DE05-527B-6A01-919E36CBE4CA}"/>
                </a:ext>
              </a:extLst>
            </p:cNvPr>
            <p:cNvSpPr/>
            <p:nvPr/>
          </p:nvSpPr>
          <p:spPr>
            <a:xfrm>
              <a:off x="2435703" y="4329607"/>
              <a:ext cx="316127" cy="107391"/>
            </a:xfrm>
            <a:prstGeom prst="rect">
              <a:avLst/>
            </a:prstGeom>
            <a:solidFill>
              <a:srgbClr val="7D9AAA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79897A7E-1B99-43E8-8CA6-738A57B585D4}"/>
                </a:ext>
              </a:extLst>
            </p:cNvPr>
            <p:cNvSpPr/>
            <p:nvPr/>
          </p:nvSpPr>
          <p:spPr>
            <a:xfrm>
              <a:off x="2435703" y="4499224"/>
              <a:ext cx="316127" cy="107391"/>
            </a:xfrm>
            <a:prstGeom prst="rect">
              <a:avLst/>
            </a:prstGeom>
            <a:solidFill>
              <a:srgbClr val="00416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pic>
        <p:nvPicPr>
          <p:cNvPr id="4" name="Imagem 3">
            <a:extLst>
              <a:ext uri="{FF2B5EF4-FFF2-40B4-BE49-F238E27FC236}">
                <a16:creationId xmlns:a16="http://schemas.microsoft.com/office/drawing/2014/main" id="{C4D912B9-E807-1C79-26A1-4DD85D8248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68320" y="405506"/>
            <a:ext cx="2053121" cy="594959"/>
          </a:xfrm>
          <a:prstGeom prst="rect">
            <a:avLst/>
          </a:prstGeom>
        </p:spPr>
      </p:pic>
      <p:pic>
        <p:nvPicPr>
          <p:cNvPr id="5" name="Imagem 4" descr="Desenho com traços pretos em fundo branco&#10;&#10;O conteúdo gerado por IA pode estar incorreto.">
            <a:extLst>
              <a:ext uri="{FF2B5EF4-FFF2-40B4-BE49-F238E27FC236}">
                <a16:creationId xmlns:a16="http://schemas.microsoft.com/office/drawing/2014/main" id="{D67494C3-6F82-8F90-024B-7B839848A6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795" y="925594"/>
            <a:ext cx="1706170" cy="485088"/>
          </a:xfrm>
          <a:prstGeom prst="rect">
            <a:avLst/>
          </a:prstGeom>
        </p:spPr>
      </p:pic>
      <p:sp>
        <p:nvSpPr>
          <p:cNvPr id="32" name="CaixaDeTexto 31">
            <a:extLst>
              <a:ext uri="{FF2B5EF4-FFF2-40B4-BE49-F238E27FC236}">
                <a16:creationId xmlns:a16="http://schemas.microsoft.com/office/drawing/2014/main" id="{FB043B75-BB08-262C-2903-4853D0390B26}"/>
              </a:ext>
            </a:extLst>
          </p:cNvPr>
          <p:cNvSpPr txBox="1">
            <a:spLocks/>
          </p:cNvSpPr>
          <p:nvPr/>
        </p:nvSpPr>
        <p:spPr>
          <a:xfrm>
            <a:off x="7119693" y="1586262"/>
            <a:ext cx="12678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004165"/>
                </a:solidFill>
                <a:latin typeface="Petrobras Sans" panose="020B0606020204030204" pitchFamily="34" charset="0"/>
              </a:rPr>
              <a:t>Início</a:t>
            </a:r>
          </a:p>
        </p:txBody>
      </p:sp>
      <p:pic>
        <p:nvPicPr>
          <p:cNvPr id="34" name="Gráfico 33" descr="Calendário mensal estrutura de tópicos">
            <a:extLst>
              <a:ext uri="{FF2B5EF4-FFF2-40B4-BE49-F238E27FC236}">
                <a16:creationId xmlns:a16="http://schemas.microsoft.com/office/drawing/2014/main" id="{62746FDB-6047-894D-631D-A6C9ADFA4D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82924" y="1610898"/>
            <a:ext cx="558280" cy="558280"/>
          </a:xfrm>
          <a:prstGeom prst="rect">
            <a:avLst/>
          </a:prstGeom>
        </p:spPr>
      </p:pic>
      <p:sp>
        <p:nvSpPr>
          <p:cNvPr id="35" name="CaixaDeTexto 34">
            <a:extLst>
              <a:ext uri="{FF2B5EF4-FFF2-40B4-BE49-F238E27FC236}">
                <a16:creationId xmlns:a16="http://schemas.microsoft.com/office/drawing/2014/main" id="{C7D3223D-0657-B03E-FD5D-CB9108715A1B}"/>
              </a:ext>
            </a:extLst>
          </p:cNvPr>
          <p:cNvSpPr txBox="1">
            <a:spLocks/>
          </p:cNvSpPr>
          <p:nvPr/>
        </p:nvSpPr>
        <p:spPr>
          <a:xfrm>
            <a:off x="7119693" y="1845321"/>
            <a:ext cx="12678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latin typeface="Aptos Narrow" panose="020B0004020202020204" pitchFamily="34" charset="0"/>
              </a:rPr>
              <a:t>20/05/2025</a:t>
            </a:r>
            <a:endParaRPr lang="pt-BR" sz="1400" dirty="0">
              <a:latin typeface="Aptos Narrow" panose="020B0004020202020204" pitchFamily="34" charset="0"/>
            </a:endParaRP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2F71D63E-D9B2-726F-617A-9B8AA73A4653}"/>
              </a:ext>
            </a:extLst>
          </p:cNvPr>
          <p:cNvSpPr txBox="1">
            <a:spLocks/>
          </p:cNvSpPr>
          <p:nvPr/>
        </p:nvSpPr>
        <p:spPr>
          <a:xfrm>
            <a:off x="8995603" y="1592352"/>
            <a:ext cx="12678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004165"/>
                </a:solidFill>
                <a:latin typeface="Petrobras Sans" panose="020B0606020204030204" pitchFamily="34" charset="0"/>
              </a:rPr>
              <a:t>Fim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A9F5C5A6-CB30-A296-92EA-976126BC7A7F}"/>
              </a:ext>
            </a:extLst>
          </p:cNvPr>
          <p:cNvSpPr txBox="1">
            <a:spLocks/>
          </p:cNvSpPr>
          <p:nvPr/>
        </p:nvSpPr>
        <p:spPr>
          <a:xfrm>
            <a:off x="8950128" y="1844127"/>
            <a:ext cx="12678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latin typeface="Aptos Narrow" panose="020B0004020202020204" pitchFamily="34" charset="0"/>
              </a:rPr>
              <a:t>19/05/2027</a:t>
            </a:r>
            <a:endParaRPr lang="pt-BR" sz="1400" dirty="0">
              <a:latin typeface="Aptos Narrow" panose="020B0004020202020204" pitchFamily="34" charset="0"/>
            </a:endParaRPr>
          </a:p>
        </p:txBody>
      </p:sp>
      <p:pic>
        <p:nvPicPr>
          <p:cNvPr id="42" name="Gráfico 41" descr="Círculo com seta para a esquerda com preenchimento sólido">
            <a:extLst>
              <a:ext uri="{FF2B5EF4-FFF2-40B4-BE49-F238E27FC236}">
                <a16:creationId xmlns:a16="http://schemas.microsoft.com/office/drawing/2014/main" id="{6ACD08AE-385F-5FAE-DB50-EB1B6050A0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8506157" y="1728912"/>
            <a:ext cx="445021" cy="445021"/>
          </a:xfrm>
          <a:prstGeom prst="rect">
            <a:avLst/>
          </a:prstGeom>
        </p:spPr>
      </p:pic>
      <p:pic>
        <p:nvPicPr>
          <p:cNvPr id="44" name="Gráfico 43" descr="Dinheiro estrutura de tópicos">
            <a:extLst>
              <a:ext uri="{FF2B5EF4-FFF2-40B4-BE49-F238E27FC236}">
                <a16:creationId xmlns:a16="http://schemas.microsoft.com/office/drawing/2014/main" id="{3492B49D-F479-CAE9-0DC9-0B9292CC729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27336" y="4880630"/>
            <a:ext cx="581735" cy="581735"/>
          </a:xfrm>
          <a:prstGeom prst="rect">
            <a:avLst/>
          </a:prstGeom>
        </p:spPr>
      </p:pic>
      <p:sp>
        <p:nvSpPr>
          <p:cNvPr id="45" name="CaixaDeTexto 44">
            <a:extLst>
              <a:ext uri="{FF2B5EF4-FFF2-40B4-BE49-F238E27FC236}">
                <a16:creationId xmlns:a16="http://schemas.microsoft.com/office/drawing/2014/main" id="{58FCDC65-FC37-E4F8-8C5E-E16FC23A9763}"/>
              </a:ext>
            </a:extLst>
          </p:cNvPr>
          <p:cNvSpPr txBox="1">
            <a:spLocks/>
          </p:cNvSpPr>
          <p:nvPr/>
        </p:nvSpPr>
        <p:spPr>
          <a:xfrm>
            <a:off x="273321" y="5452331"/>
            <a:ext cx="1326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004165"/>
                </a:solidFill>
                <a:latin typeface="Petrobras Sans" panose="020B0606020204030204" pitchFamily="34" charset="0"/>
              </a:rPr>
              <a:t>Orçamento</a:t>
            </a:r>
            <a:endParaRPr lang="pt-BR" b="1" dirty="0">
              <a:solidFill>
                <a:srgbClr val="004165"/>
              </a:solidFill>
              <a:latin typeface="Petrobras Sans" panose="020B0606020204030204" pitchFamily="34" charset="0"/>
            </a:endParaRPr>
          </a:p>
        </p:txBody>
      </p:sp>
      <p:pic>
        <p:nvPicPr>
          <p:cNvPr id="48" name="Gráfico 47" descr="Contrato estrutura de tópicos">
            <a:extLst>
              <a:ext uri="{FF2B5EF4-FFF2-40B4-BE49-F238E27FC236}">
                <a16:creationId xmlns:a16="http://schemas.microsoft.com/office/drawing/2014/main" id="{3CB8FD61-E79F-54F8-B19C-98B8E3D4F8D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33236" y="1713568"/>
            <a:ext cx="539750" cy="539750"/>
          </a:xfrm>
          <a:prstGeom prst="rect">
            <a:avLst/>
          </a:prstGeom>
        </p:spPr>
      </p:pic>
      <p:cxnSp>
        <p:nvCxnSpPr>
          <p:cNvPr id="55" name="Conector reto 54">
            <a:extLst>
              <a:ext uri="{FF2B5EF4-FFF2-40B4-BE49-F238E27FC236}">
                <a16:creationId xmlns:a16="http://schemas.microsoft.com/office/drawing/2014/main" id="{E6F7E26F-6270-F382-D177-7501E03D468F}"/>
              </a:ext>
            </a:extLst>
          </p:cNvPr>
          <p:cNvCxnSpPr>
            <a:cxnSpLocks/>
          </p:cNvCxnSpPr>
          <p:nvPr/>
        </p:nvCxnSpPr>
        <p:spPr>
          <a:xfrm>
            <a:off x="1811801" y="4793778"/>
            <a:ext cx="0" cy="1554646"/>
          </a:xfrm>
          <a:prstGeom prst="line">
            <a:avLst/>
          </a:prstGeom>
          <a:ln>
            <a:solidFill>
              <a:srgbClr val="00416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4" name="Gráfico 63" descr="Relógio estrutura de tópicos">
            <a:extLst>
              <a:ext uri="{FF2B5EF4-FFF2-40B4-BE49-F238E27FC236}">
                <a16:creationId xmlns:a16="http://schemas.microsoft.com/office/drawing/2014/main" id="{65901594-3729-E2CB-72DA-7557D55A3F7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351232" y="1631344"/>
            <a:ext cx="558280" cy="558280"/>
          </a:xfrm>
          <a:prstGeom prst="rect">
            <a:avLst/>
          </a:prstGeom>
        </p:spPr>
      </p:pic>
      <p:sp>
        <p:nvSpPr>
          <p:cNvPr id="65" name="CaixaDeTexto 64">
            <a:extLst>
              <a:ext uri="{FF2B5EF4-FFF2-40B4-BE49-F238E27FC236}">
                <a16:creationId xmlns:a16="http://schemas.microsoft.com/office/drawing/2014/main" id="{3B21D8FC-A5F4-1BB0-AEDF-ECF9ABF5A841}"/>
              </a:ext>
            </a:extLst>
          </p:cNvPr>
          <p:cNvSpPr txBox="1">
            <a:spLocks/>
          </p:cNvSpPr>
          <p:nvPr/>
        </p:nvSpPr>
        <p:spPr>
          <a:xfrm>
            <a:off x="4922094" y="1698441"/>
            <a:ext cx="13742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4165"/>
                </a:solidFill>
                <a:latin typeface="Petrobras Sans" panose="020B0606020204030204" pitchFamily="34" charset="0"/>
              </a:rPr>
              <a:t>Cronograma</a:t>
            </a:r>
          </a:p>
        </p:txBody>
      </p:sp>
      <p:cxnSp>
        <p:nvCxnSpPr>
          <p:cNvPr id="68" name="Conector reto 67">
            <a:extLst>
              <a:ext uri="{FF2B5EF4-FFF2-40B4-BE49-F238E27FC236}">
                <a16:creationId xmlns:a16="http://schemas.microsoft.com/office/drawing/2014/main" id="{686FE16B-CC6D-0EB6-A3F9-1D0AF17FC63B}"/>
              </a:ext>
            </a:extLst>
          </p:cNvPr>
          <p:cNvCxnSpPr/>
          <p:nvPr/>
        </p:nvCxnSpPr>
        <p:spPr>
          <a:xfrm>
            <a:off x="6416452" y="1661415"/>
            <a:ext cx="0" cy="513555"/>
          </a:xfrm>
          <a:prstGeom prst="line">
            <a:avLst/>
          </a:prstGeom>
          <a:ln>
            <a:solidFill>
              <a:srgbClr val="00416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CaixaDeTexto 68">
            <a:extLst>
              <a:ext uri="{FF2B5EF4-FFF2-40B4-BE49-F238E27FC236}">
                <a16:creationId xmlns:a16="http://schemas.microsoft.com/office/drawing/2014/main" id="{77EF1232-6135-2392-041A-24A9F6729DB2}"/>
              </a:ext>
            </a:extLst>
          </p:cNvPr>
          <p:cNvSpPr txBox="1">
            <a:spLocks/>
          </p:cNvSpPr>
          <p:nvPr/>
        </p:nvSpPr>
        <p:spPr>
          <a:xfrm>
            <a:off x="8760270" y="4747053"/>
            <a:ext cx="2340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Petrobras Sans" panose="020B0606020204030204" pitchFamily="34" charset="0"/>
              </a:rPr>
              <a:t>Pontos de Atenção</a:t>
            </a:r>
          </a:p>
        </p:txBody>
      </p:sp>
      <p:sp>
        <p:nvSpPr>
          <p:cNvPr id="72" name="CaixaDeTexto 71">
            <a:extLst>
              <a:ext uri="{FF2B5EF4-FFF2-40B4-BE49-F238E27FC236}">
                <a16:creationId xmlns:a16="http://schemas.microsoft.com/office/drawing/2014/main" id="{5154C424-9A86-D4BB-587E-F97A79F6D992}"/>
              </a:ext>
            </a:extLst>
          </p:cNvPr>
          <p:cNvSpPr txBox="1">
            <a:spLocks/>
          </p:cNvSpPr>
          <p:nvPr/>
        </p:nvSpPr>
        <p:spPr>
          <a:xfrm>
            <a:off x="4909512" y="4620902"/>
            <a:ext cx="1960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4165"/>
                </a:solidFill>
                <a:latin typeface="Petrobras Sans" panose="020B0606020204030204" pitchFamily="34" charset="0"/>
              </a:rPr>
              <a:t>Próximos Passos</a:t>
            </a:r>
          </a:p>
        </p:txBody>
      </p:sp>
      <p:sp>
        <p:nvSpPr>
          <p:cNvPr id="73" name="CaixaDeTexto 72">
            <a:extLst>
              <a:ext uri="{FF2B5EF4-FFF2-40B4-BE49-F238E27FC236}">
                <a16:creationId xmlns:a16="http://schemas.microsoft.com/office/drawing/2014/main" id="{220F4DB5-7BD2-18A4-AF1C-90613E18A96C}"/>
              </a:ext>
            </a:extLst>
          </p:cNvPr>
          <p:cNvSpPr txBox="1">
            <a:spLocks/>
          </p:cNvSpPr>
          <p:nvPr/>
        </p:nvSpPr>
        <p:spPr>
          <a:xfrm>
            <a:off x="3914239" y="868235"/>
            <a:ext cx="18197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004165"/>
                </a:solidFill>
                <a:latin typeface="Petrobras Sans" panose="020B0606020204030204" pitchFamily="34" charset="0"/>
              </a:rPr>
              <a:t>Status</a:t>
            </a:r>
          </a:p>
          <a:p>
            <a:pPr algn="ctr"/>
            <a:r>
              <a:rPr lang="pt-BR" b="1" dirty="0">
                <a:solidFill>
                  <a:srgbClr val="004165"/>
                </a:solidFill>
                <a:latin typeface="Petrobras Sans" panose="020B0606020204030204" pitchFamily="34" charset="0"/>
              </a:rPr>
              <a:t> Atual</a:t>
            </a:r>
          </a:p>
        </p:txBody>
      </p:sp>
      <p:graphicFrame>
        <p:nvGraphicFramePr>
          <p:cNvPr id="76" name="Tabela 75">
            <a:extLst>
              <a:ext uri="{FF2B5EF4-FFF2-40B4-BE49-F238E27FC236}">
                <a16:creationId xmlns:a16="http://schemas.microsoft.com/office/drawing/2014/main" id="{FB46FC51-E1C8-F696-93C8-4E4208D227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2510327"/>
              </p:ext>
            </p:extLst>
          </p:nvPr>
        </p:nvGraphicFramePr>
        <p:xfrm>
          <a:off x="4377354" y="2228474"/>
          <a:ext cx="7444088" cy="236982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88796">
                  <a:extLst>
                    <a:ext uri="{9D8B030D-6E8A-4147-A177-3AD203B41FA5}">
                      <a16:colId xmlns:a16="http://schemas.microsoft.com/office/drawing/2014/main" val="4054892354"/>
                    </a:ext>
                  </a:extLst>
                </a:gridCol>
                <a:gridCol w="5171795">
                  <a:extLst>
                    <a:ext uri="{9D8B030D-6E8A-4147-A177-3AD203B41FA5}">
                      <a16:colId xmlns:a16="http://schemas.microsoft.com/office/drawing/2014/main" val="2284963709"/>
                    </a:ext>
                  </a:extLst>
                </a:gridCol>
                <a:gridCol w="781817">
                  <a:extLst>
                    <a:ext uri="{9D8B030D-6E8A-4147-A177-3AD203B41FA5}">
                      <a16:colId xmlns:a16="http://schemas.microsoft.com/office/drawing/2014/main" val="4174134486"/>
                    </a:ext>
                  </a:extLst>
                </a:gridCol>
                <a:gridCol w="901680">
                  <a:extLst>
                    <a:ext uri="{9D8B030D-6E8A-4147-A177-3AD203B41FA5}">
                      <a16:colId xmlns:a16="http://schemas.microsoft.com/office/drawing/2014/main" val="876646724"/>
                    </a:ext>
                  </a:extLst>
                </a:gridCol>
              </a:tblGrid>
              <a:tr h="273646">
                <a:tc>
                  <a:txBody>
                    <a:bodyPr/>
                    <a:lstStyle/>
                    <a:p>
                      <a:r>
                        <a:rPr lang="pt-BR" sz="1100" dirty="0"/>
                        <a:t>Etapa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/>
                        <a:t>Nome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/>
                        <a:t>Duração (meses)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/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6742485"/>
                  </a:ext>
                </a:extLst>
              </a:tr>
              <a:tr h="273646">
                <a:tc>
                  <a:txBody>
                    <a:bodyPr/>
                    <a:lstStyle/>
                    <a:p>
                      <a:pPr algn="ctr"/>
                      <a:r>
                        <a:rPr lang="pt-BR" sz="1050" smtClean="0"/>
                        <a:t>1</a:t>
                      </a:r>
                      <a:endParaRPr lang="pt-B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050" dirty="0" smtClean="0"/>
                        <a:t>A FJA,</a:t>
                      </a:r>
                      <a:r>
                        <a:rPr lang="pt-BR" sz="1050" baseline="0" dirty="0" smtClean="0"/>
                        <a:t> </a:t>
                      </a:r>
                      <a:r>
                        <a:rPr lang="pt-BR" sz="1050" dirty="0" smtClean="0"/>
                        <a:t>SGB e </a:t>
                      </a:r>
                      <a:r>
                        <a:rPr lang="pt-BR" sz="1050" dirty="0" err="1" smtClean="0"/>
                        <a:t>Aldrago</a:t>
                      </a:r>
                      <a:r>
                        <a:rPr lang="pt-BR" sz="1050" dirty="0" smtClean="0"/>
                        <a:t> Florestal estão atendendo às exigências constantes nos comunicados (“comunique-se”) da SMDU e de outros órgãos do Município do Rio de Janeiro (GEORIO, CET-RIO, SUBCLA/ARV), com vistas à obtenção da licença</a:t>
                      </a:r>
                      <a:r>
                        <a:rPr lang="pt-BR" sz="1050" baseline="0" dirty="0" smtClean="0"/>
                        <a:t> de obras da </a:t>
                      </a:r>
                      <a:r>
                        <a:rPr lang="pt-BR" sz="1050" baseline="0" dirty="0" err="1" smtClean="0"/>
                        <a:t>Litoteca</a:t>
                      </a:r>
                      <a:r>
                        <a:rPr lang="pt-BR" sz="1050" baseline="0" dirty="0" smtClean="0"/>
                        <a:t> URCA.</a:t>
                      </a:r>
                    </a:p>
                    <a:p>
                      <a:pPr algn="just"/>
                      <a:r>
                        <a:rPr lang="pt-BR" sz="1050" baseline="0" dirty="0" smtClean="0"/>
                        <a:t>No dia 08/06/2026, houve a obtenção da viabilidade do empreendimento junto à DPA-DPE (Águas do Rio).</a:t>
                      </a:r>
                      <a:endParaRPr lang="pt-B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50" dirty="0" smtClean="0"/>
                        <a:t>2</a:t>
                      </a:r>
                      <a:endParaRPr lang="pt-B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50" dirty="0" smtClean="0"/>
                        <a:t>Em andamento</a:t>
                      </a:r>
                      <a:endParaRPr lang="pt-BR" sz="1050" baseline="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2475424"/>
                  </a:ext>
                </a:extLst>
              </a:tr>
              <a:tr h="273646">
                <a:tc>
                  <a:txBody>
                    <a:bodyPr/>
                    <a:lstStyle/>
                    <a:p>
                      <a:pPr algn="ctr"/>
                      <a:r>
                        <a:rPr lang="pt-BR" sz="1050" dirty="0" smtClean="0"/>
                        <a:t>2</a:t>
                      </a:r>
                      <a:endParaRPr lang="pt-B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050" dirty="0" smtClean="0"/>
                        <a:t>A FINATEC</a:t>
                      </a:r>
                      <a:r>
                        <a:rPr lang="pt-BR" sz="1050" baseline="0" dirty="0" smtClean="0"/>
                        <a:t>, junto ao engenheiro orçamentista do projeto executivo da </a:t>
                      </a:r>
                      <a:r>
                        <a:rPr lang="pt-BR" sz="1050" baseline="0" dirty="0" err="1" smtClean="0"/>
                        <a:t>Litoteca</a:t>
                      </a:r>
                      <a:r>
                        <a:rPr lang="pt-BR" sz="1050" baseline="0" dirty="0" smtClean="0"/>
                        <a:t> Urca, estão atualizando a planilha orçamentária do custo e dos itens da obra. Este fato decorre de processo de impugnação de empresa interessada na execução do objeto da licitação.</a:t>
                      </a:r>
                      <a:r>
                        <a:rPr lang="pt-BR" sz="1050" baseline="0" dirty="0"/>
                        <a:t> </a:t>
                      </a:r>
                      <a:r>
                        <a:rPr lang="pt-BR" sz="1050" baseline="0" dirty="0" smtClean="0"/>
                        <a:t>O valor final, após a atualização da planilha orçamentária,  ficará no valor acordado entre SGB-PETROBRAS.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50" dirty="0" smtClean="0"/>
                        <a:t>2</a:t>
                      </a:r>
                      <a:endParaRPr lang="pt-B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50" dirty="0" smtClean="0"/>
                        <a:t>Em andamento</a:t>
                      </a:r>
                      <a:endParaRPr lang="pt-BR" sz="1050" baseline="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5117007"/>
                  </a:ext>
                </a:extLst>
              </a:tr>
            </a:tbl>
          </a:graphicData>
        </a:graphic>
      </p:graphicFrame>
      <p:sp>
        <p:nvSpPr>
          <p:cNvPr id="77" name="CaixaDeTexto 76">
            <a:extLst>
              <a:ext uri="{FF2B5EF4-FFF2-40B4-BE49-F238E27FC236}">
                <a16:creationId xmlns:a16="http://schemas.microsoft.com/office/drawing/2014/main" id="{33400242-7B86-4252-B68E-3358F96E31E4}"/>
              </a:ext>
            </a:extLst>
          </p:cNvPr>
          <p:cNvSpPr txBox="1">
            <a:spLocks/>
          </p:cNvSpPr>
          <p:nvPr/>
        </p:nvSpPr>
        <p:spPr>
          <a:xfrm>
            <a:off x="5391436" y="405506"/>
            <a:ext cx="42509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1600">
                <a:latin typeface="Aptos Narrow" panose="020B0004020202020204" pitchFamily="34" charset="0"/>
              </a:defRPr>
            </a:lvl1pPr>
          </a:lstStyle>
          <a:p>
            <a:pPr algn="just"/>
            <a:endParaRPr lang="pt-BR" dirty="0"/>
          </a:p>
        </p:txBody>
      </p:sp>
      <p:sp>
        <p:nvSpPr>
          <p:cNvPr id="81" name="CaixaDeTexto 80">
            <a:extLst>
              <a:ext uri="{FF2B5EF4-FFF2-40B4-BE49-F238E27FC236}">
                <a16:creationId xmlns:a16="http://schemas.microsoft.com/office/drawing/2014/main" id="{DABBE117-E962-1700-D752-71C958DAF906}"/>
              </a:ext>
            </a:extLst>
          </p:cNvPr>
          <p:cNvSpPr txBox="1">
            <a:spLocks/>
          </p:cNvSpPr>
          <p:nvPr/>
        </p:nvSpPr>
        <p:spPr>
          <a:xfrm>
            <a:off x="8164398" y="5116385"/>
            <a:ext cx="3621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arenR"/>
            </a:pPr>
            <a:r>
              <a:rPr lang="pt-BR" sz="1200" dirty="0">
                <a:solidFill>
                  <a:schemeClr val="bg1"/>
                </a:solidFill>
                <a:latin typeface="Aptos Narrow" panose="020B0004020202020204" pitchFamily="34" charset="0"/>
              </a:rPr>
              <a:t>Demora da prefeitura do RJ para a licença de obra</a:t>
            </a:r>
            <a:r>
              <a:rPr lang="pt-BR" sz="1200" dirty="0" smtClean="0">
                <a:solidFill>
                  <a:schemeClr val="bg1"/>
                </a:solidFill>
                <a:latin typeface="Aptos Narrow" panose="020B0004020202020204" pitchFamily="34" charset="0"/>
              </a:rPr>
              <a:t>;</a:t>
            </a:r>
            <a:endParaRPr lang="pt-BR" sz="1200" dirty="0">
              <a:solidFill>
                <a:schemeClr val="bg1"/>
              </a:solidFill>
              <a:latin typeface="Aptos Narrow" panose="020B0004020202020204" pitchFamily="34" charset="0"/>
            </a:endParaRPr>
          </a:p>
        </p:txBody>
      </p:sp>
      <p:pic>
        <p:nvPicPr>
          <p:cNvPr id="83" name="Gráfico 82" descr="Rebobinar estrutura de tópicos">
            <a:extLst>
              <a:ext uri="{FF2B5EF4-FFF2-40B4-BE49-F238E27FC236}">
                <a16:creationId xmlns:a16="http://schemas.microsoft.com/office/drawing/2014/main" id="{5359C841-BC8E-0301-9915-62AF12D5AE3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10800000">
            <a:off x="4402306" y="4565501"/>
            <a:ext cx="551157" cy="581270"/>
          </a:xfrm>
          <a:prstGeom prst="rect">
            <a:avLst/>
          </a:prstGeom>
        </p:spPr>
      </p:pic>
      <p:pic>
        <p:nvPicPr>
          <p:cNvPr id="85" name="Gráfico 84" descr="Comentar importante estrutura de tópicos">
            <a:extLst>
              <a:ext uri="{FF2B5EF4-FFF2-40B4-BE49-F238E27FC236}">
                <a16:creationId xmlns:a16="http://schemas.microsoft.com/office/drawing/2014/main" id="{29B6BE46-4A13-AE58-0C18-7681498649C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8265054" y="4675993"/>
            <a:ext cx="541220" cy="541220"/>
          </a:xfrm>
          <a:prstGeom prst="rect">
            <a:avLst/>
          </a:prstGeom>
        </p:spPr>
      </p:pic>
      <p:pic>
        <p:nvPicPr>
          <p:cNvPr id="87" name="Gráfico 86" descr="Claquete estrutura de tópicos">
            <a:extLst>
              <a:ext uri="{FF2B5EF4-FFF2-40B4-BE49-F238E27FC236}">
                <a16:creationId xmlns:a16="http://schemas.microsoft.com/office/drawing/2014/main" id="{601BA0B5-B29A-588E-04E4-8BE35D464982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=""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4560557" y="309190"/>
            <a:ext cx="541059" cy="541059"/>
          </a:xfrm>
          <a:prstGeom prst="rect">
            <a:avLst/>
          </a:prstGeom>
        </p:spPr>
      </p:pic>
      <p:cxnSp>
        <p:nvCxnSpPr>
          <p:cNvPr id="88" name="Conector reto 87">
            <a:extLst>
              <a:ext uri="{FF2B5EF4-FFF2-40B4-BE49-F238E27FC236}">
                <a16:creationId xmlns:a16="http://schemas.microsoft.com/office/drawing/2014/main" id="{0146927F-48F1-4B26-4D33-28261A481206}"/>
              </a:ext>
            </a:extLst>
          </p:cNvPr>
          <p:cNvCxnSpPr>
            <a:cxnSpLocks/>
          </p:cNvCxnSpPr>
          <p:nvPr/>
        </p:nvCxnSpPr>
        <p:spPr>
          <a:xfrm>
            <a:off x="5339337" y="498133"/>
            <a:ext cx="0" cy="912549"/>
          </a:xfrm>
          <a:prstGeom prst="line">
            <a:avLst/>
          </a:prstGeom>
          <a:ln>
            <a:solidFill>
              <a:srgbClr val="00416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Conector reto 89">
            <a:extLst>
              <a:ext uri="{FF2B5EF4-FFF2-40B4-BE49-F238E27FC236}">
                <a16:creationId xmlns:a16="http://schemas.microsoft.com/office/drawing/2014/main" id="{A24625C9-39D9-B8D4-77F9-AA9A279D3E0C}"/>
              </a:ext>
            </a:extLst>
          </p:cNvPr>
          <p:cNvCxnSpPr>
            <a:cxnSpLocks/>
          </p:cNvCxnSpPr>
          <p:nvPr/>
        </p:nvCxnSpPr>
        <p:spPr>
          <a:xfrm>
            <a:off x="9682737" y="498133"/>
            <a:ext cx="0" cy="912549"/>
          </a:xfrm>
          <a:prstGeom prst="line">
            <a:avLst/>
          </a:prstGeom>
          <a:ln>
            <a:solidFill>
              <a:srgbClr val="00416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33400242-7B86-4252-B68E-3358F96E31E4}"/>
              </a:ext>
            </a:extLst>
          </p:cNvPr>
          <p:cNvSpPr txBox="1">
            <a:spLocks/>
          </p:cNvSpPr>
          <p:nvPr/>
        </p:nvSpPr>
        <p:spPr>
          <a:xfrm>
            <a:off x="4330290" y="4859867"/>
            <a:ext cx="364775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1600">
                <a:latin typeface="Aptos Narrow" panose="020B0004020202020204" pitchFamily="34" charset="0"/>
              </a:defRPr>
            </a:lvl1pPr>
          </a:lstStyle>
          <a:p>
            <a:pPr algn="just"/>
            <a:endParaRPr lang="pt-BR" sz="1200" dirty="0"/>
          </a:p>
          <a:p>
            <a:pPr marL="342900" indent="-342900" algn="just">
              <a:buAutoNum type="arabicParenR"/>
            </a:pPr>
            <a:r>
              <a:rPr lang="pt-BR" sz="1100" dirty="0" smtClean="0"/>
              <a:t>Relançamento do edital de obras da </a:t>
            </a:r>
            <a:r>
              <a:rPr lang="pt-BR" sz="1100" dirty="0" err="1" smtClean="0"/>
              <a:t>Litoteca</a:t>
            </a:r>
            <a:r>
              <a:rPr lang="pt-BR" sz="1100" dirty="0" smtClean="0"/>
              <a:t> </a:t>
            </a:r>
            <a:r>
              <a:rPr lang="pt-BR" sz="1100" dirty="0" smtClean="0"/>
              <a:t>Urca – previsão para o relançamento na primeira quinzena de agosto de 2026 e a abertura das proposta para o final de setembro de 2026;</a:t>
            </a:r>
            <a:endParaRPr lang="pt-BR" sz="1100" dirty="0"/>
          </a:p>
          <a:p>
            <a:pPr marL="342900" indent="-342900" algn="just">
              <a:buAutoNum type="arabicParenR"/>
            </a:pPr>
            <a:r>
              <a:rPr lang="pt-BR" sz="1100" dirty="0"/>
              <a:t>Após a conclusão do processo licitatório da obra, a </a:t>
            </a:r>
            <a:r>
              <a:rPr lang="pt-BR" sz="1100" dirty="0" smtClean="0"/>
              <a:t>coordenação / ponto </a:t>
            </a:r>
            <a:r>
              <a:rPr lang="pt-BR" sz="1100" dirty="0"/>
              <a:t>focal </a:t>
            </a:r>
            <a:r>
              <a:rPr lang="pt-BR" sz="1100" dirty="0" smtClean="0"/>
              <a:t>encaminharão a solicitação de aditivo </a:t>
            </a:r>
            <a:r>
              <a:rPr lang="pt-BR" sz="1100" dirty="0"/>
              <a:t>de </a:t>
            </a:r>
            <a:r>
              <a:rPr lang="pt-BR" sz="1100" dirty="0" smtClean="0"/>
              <a:t>valor no SIGITEC;</a:t>
            </a:r>
            <a:endParaRPr lang="pt-BR" sz="1100" dirty="0"/>
          </a:p>
          <a:p>
            <a:pPr marL="342900" indent="-342900" algn="just">
              <a:buAutoNum type="arabicParenR"/>
            </a:pPr>
            <a:r>
              <a:rPr lang="pt-BR" sz="1100" dirty="0" smtClean="0"/>
              <a:t>Obtenção </a:t>
            </a:r>
            <a:r>
              <a:rPr lang="pt-BR" sz="1100" dirty="0"/>
              <a:t>da licença de obras </a:t>
            </a:r>
            <a:r>
              <a:rPr lang="pt-BR" sz="1100" dirty="0" smtClean="0"/>
              <a:t>da </a:t>
            </a:r>
            <a:r>
              <a:rPr lang="pt-BR" sz="1100" dirty="0" err="1" smtClean="0"/>
              <a:t>Litoteca</a:t>
            </a:r>
            <a:r>
              <a:rPr lang="pt-BR" sz="1100" dirty="0" smtClean="0"/>
              <a:t> Urca</a:t>
            </a:r>
            <a:endParaRPr lang="pt-BR" sz="1100" dirty="0"/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9149894C-6AE4-CE79-1E53-E3B024495887}"/>
              </a:ext>
            </a:extLst>
          </p:cNvPr>
          <p:cNvSpPr txBox="1"/>
          <p:nvPr/>
        </p:nvSpPr>
        <p:spPr>
          <a:xfrm>
            <a:off x="383740" y="2271754"/>
            <a:ext cx="38244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dirty="0" smtClean="0">
                <a:latin typeface="Aptos Narrow" panose="020B0004020202020204" pitchFamily="34" charset="0"/>
              </a:rPr>
              <a:t>A edificação da </a:t>
            </a:r>
            <a:r>
              <a:rPr lang="pt-BR" sz="1600" dirty="0" err="1" smtClean="0">
                <a:latin typeface="Aptos Narrow" panose="020B0004020202020204" pitchFamily="34" charset="0"/>
              </a:rPr>
              <a:t>Litoteca</a:t>
            </a:r>
            <a:r>
              <a:rPr lang="pt-BR" sz="1600" dirty="0" smtClean="0">
                <a:latin typeface="Aptos Narrow" panose="020B0004020202020204" pitchFamily="34" charset="0"/>
              </a:rPr>
              <a:t> Urca da Rede SGB de PD &amp; I com Rochas e Fluídos de Bacias Petrolíferas.</a:t>
            </a:r>
            <a:endParaRPr lang="pt-BR" sz="1600" dirty="0">
              <a:latin typeface="Aptos Narrow" panose="020B0004020202020204" pitchFamily="34" charset="0"/>
            </a:endParaRPr>
          </a:p>
          <a:p>
            <a:pPr algn="just"/>
            <a:r>
              <a:rPr lang="pt-BR" sz="1600" dirty="0" smtClean="0">
                <a:latin typeface="Aptos Narrow" panose="020B0004020202020204" pitchFamily="34" charset="0"/>
              </a:rPr>
              <a:t>Construir a </a:t>
            </a:r>
            <a:r>
              <a:rPr lang="pt-BR" sz="1600" dirty="0" err="1" smtClean="0">
                <a:latin typeface="Aptos Narrow" panose="020B0004020202020204" pitchFamily="34" charset="0"/>
              </a:rPr>
              <a:t>Litoteca</a:t>
            </a:r>
            <a:r>
              <a:rPr lang="pt-BR" sz="1600" dirty="0" smtClean="0">
                <a:latin typeface="Aptos Narrow" panose="020B0004020202020204" pitchFamily="34" charset="0"/>
              </a:rPr>
              <a:t> que será destinada ao acondicionamento de amostras de testemunhos de sondagem, calha, amostras laterais, plugues, lâminas, fluídos e resíduos de análises. Instalação de laboratórios para unidade</a:t>
            </a:r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F420A543-8DAC-4D85-B09A-3F644AB4BAD5}"/>
              </a:ext>
            </a:extLst>
          </p:cNvPr>
          <p:cNvSpPr txBox="1">
            <a:spLocks/>
          </p:cNvSpPr>
          <p:nvPr/>
        </p:nvSpPr>
        <p:spPr>
          <a:xfrm>
            <a:off x="910544" y="1696337"/>
            <a:ext cx="253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latin typeface="Petrobras Sans" panose="020B0606020204030204" pitchFamily="34" charset="0"/>
              </a:rPr>
              <a:t>Plano de Trabalho</a:t>
            </a:r>
            <a:endParaRPr lang="pt-BR" b="1" dirty="0">
              <a:latin typeface="Petrobras Sans" panose="020B0606020204030204" pitchFamily="34" charset="0"/>
            </a:endParaRPr>
          </a:p>
        </p:txBody>
      </p:sp>
      <p:sp>
        <p:nvSpPr>
          <p:cNvPr id="63" name="CaixaDeTexto 62">
            <a:extLst>
              <a:ext uri="{FF2B5EF4-FFF2-40B4-BE49-F238E27FC236}">
                <a16:creationId xmlns:a16="http://schemas.microsoft.com/office/drawing/2014/main" id="{911C79DC-C726-7982-C20D-9D217DCCEC16}"/>
              </a:ext>
            </a:extLst>
          </p:cNvPr>
          <p:cNvSpPr txBox="1">
            <a:spLocks/>
          </p:cNvSpPr>
          <p:nvPr/>
        </p:nvSpPr>
        <p:spPr>
          <a:xfrm>
            <a:off x="910544" y="1981555"/>
            <a:ext cx="12678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latin typeface="Aptos Narrow" panose="020B0004020202020204" pitchFamily="34" charset="0"/>
              </a:rPr>
              <a:t>2022/00433-3</a:t>
            </a:r>
            <a:endParaRPr lang="pt-BR" sz="1400" dirty="0">
              <a:latin typeface="Aptos Narrow" panose="020B0004020202020204" pitchFamily="34" charset="0"/>
            </a:endParaRPr>
          </a:p>
        </p:txBody>
      </p:sp>
      <p:sp>
        <p:nvSpPr>
          <p:cNvPr id="67" name="CaixaDeTexto 66">
            <a:extLst>
              <a:ext uri="{FF2B5EF4-FFF2-40B4-BE49-F238E27FC236}">
                <a16:creationId xmlns:a16="http://schemas.microsoft.com/office/drawing/2014/main" id="{B48AC413-799B-9DE5-D70E-B29DCB0BB1A9}"/>
              </a:ext>
            </a:extLst>
          </p:cNvPr>
          <p:cNvSpPr txBox="1">
            <a:spLocks/>
          </p:cNvSpPr>
          <p:nvPr/>
        </p:nvSpPr>
        <p:spPr>
          <a:xfrm>
            <a:off x="2373009" y="4880630"/>
            <a:ext cx="1862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latin typeface="Aptos Narrow" panose="020B0004020202020204" pitchFamily="34" charset="0"/>
              </a:rPr>
              <a:t>R$ </a:t>
            </a:r>
            <a:r>
              <a:rPr lang="pt-BR" sz="1200" b="1" dirty="0" smtClean="0">
                <a:latin typeface="Aptos Narrow" panose="020B0004020202020204" pitchFamily="34" charset="0"/>
              </a:rPr>
              <a:t>6,9 MM</a:t>
            </a:r>
          </a:p>
          <a:p>
            <a:r>
              <a:rPr lang="pt-BR" sz="1200" dirty="0" smtClean="0">
                <a:latin typeface="Aptos Narrow" panose="020B0004020202020204" pitchFamily="34" charset="0"/>
              </a:rPr>
              <a:t>31/07/2025</a:t>
            </a:r>
            <a:endParaRPr lang="pt-BR" sz="1200" dirty="0">
              <a:latin typeface="Aptos Narrow" panose="020B0004020202020204" pitchFamily="34" charset="0"/>
            </a:endParaRPr>
          </a:p>
          <a:p>
            <a:endParaRPr lang="pt-BR" sz="1200" b="1" dirty="0" smtClean="0">
              <a:solidFill>
                <a:srgbClr val="FFFF00"/>
              </a:solidFill>
              <a:latin typeface="Aptos Narrow" panose="020B0004020202020204" pitchFamily="34" charset="0"/>
            </a:endParaRPr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B48AC413-799B-9DE5-D70E-B29DCB0BB1A9}"/>
              </a:ext>
            </a:extLst>
          </p:cNvPr>
          <p:cNvSpPr txBox="1">
            <a:spLocks/>
          </p:cNvSpPr>
          <p:nvPr/>
        </p:nvSpPr>
        <p:spPr>
          <a:xfrm>
            <a:off x="2345946" y="5452331"/>
            <a:ext cx="18622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latin typeface="Aptos Narrow" panose="020B0004020202020204" pitchFamily="34" charset="0"/>
              </a:rPr>
              <a:t>R$ </a:t>
            </a:r>
            <a:r>
              <a:rPr lang="pt-BR" sz="1200" b="1" dirty="0" smtClean="0">
                <a:latin typeface="Aptos Narrow" panose="020B0004020202020204" pitchFamily="34" charset="0"/>
              </a:rPr>
              <a:t>5,0 MM </a:t>
            </a:r>
            <a:r>
              <a:rPr lang="pt-BR" sz="1200" b="1" dirty="0" smtClean="0">
                <a:solidFill>
                  <a:srgbClr val="FFFF00"/>
                </a:solidFill>
                <a:latin typeface="Aptos Narrow" panose="020B0004020202020204" pitchFamily="34" charset="0"/>
              </a:rPr>
              <a:t> </a:t>
            </a:r>
            <a:endParaRPr lang="pt-BR" sz="1200" dirty="0">
              <a:latin typeface="Aptos Narrow" panose="020B0004020202020204" pitchFamily="34" charset="0"/>
            </a:endParaRPr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B48AC413-799B-9DE5-D70E-B29DCB0BB1A9}"/>
              </a:ext>
            </a:extLst>
          </p:cNvPr>
          <p:cNvSpPr txBox="1">
            <a:spLocks/>
          </p:cNvSpPr>
          <p:nvPr/>
        </p:nvSpPr>
        <p:spPr>
          <a:xfrm>
            <a:off x="2353496" y="5893620"/>
            <a:ext cx="18622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latin typeface="Aptos Narrow" panose="020B0004020202020204" pitchFamily="34" charset="0"/>
              </a:rPr>
              <a:t>R$ </a:t>
            </a:r>
            <a:r>
              <a:rPr lang="pt-BR" sz="1200" b="1" dirty="0" smtClean="0">
                <a:latin typeface="Aptos Narrow" panose="020B0004020202020204" pitchFamily="34" charset="0"/>
              </a:rPr>
              <a:t>5,0 MM </a:t>
            </a:r>
            <a:r>
              <a:rPr lang="pt-BR" sz="1200" b="1" dirty="0" smtClean="0">
                <a:solidFill>
                  <a:srgbClr val="FFFF00"/>
                </a:solidFill>
                <a:latin typeface="Aptos Narrow" panose="020B0004020202020204" pitchFamily="34" charset="0"/>
              </a:rPr>
              <a:t> </a:t>
            </a:r>
            <a:endParaRPr lang="pt-BR" sz="1200" dirty="0">
              <a:latin typeface="Aptos Narrow" panose="020B0004020202020204" pitchFamily="34" charset="0"/>
            </a:endParaRPr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00F14E42-7561-2D4B-885E-9B5B31B9ECE4}"/>
              </a:ext>
            </a:extLst>
          </p:cNvPr>
          <p:cNvSpPr txBox="1">
            <a:spLocks/>
          </p:cNvSpPr>
          <p:nvPr/>
        </p:nvSpPr>
        <p:spPr>
          <a:xfrm>
            <a:off x="390469" y="5928963"/>
            <a:ext cx="14652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latin typeface="Aptos Narrow" panose="020B0004020202020204" pitchFamily="34" charset="0"/>
              </a:rPr>
              <a:t>R$ </a:t>
            </a:r>
            <a:r>
              <a:rPr lang="pt-BR" sz="1200" dirty="0" smtClean="0">
                <a:latin typeface="Aptos Narrow" panose="020B0004020202020204" pitchFamily="34" charset="0"/>
              </a:rPr>
              <a:t>16,92 </a:t>
            </a:r>
            <a:r>
              <a:rPr lang="pt-BR" sz="1200" dirty="0">
                <a:latin typeface="Aptos Narrow" panose="020B0004020202020204" pitchFamily="34" charset="0"/>
              </a:rPr>
              <a:t>MM</a:t>
            </a:r>
          </a:p>
        </p:txBody>
      </p:sp>
      <p:sp>
        <p:nvSpPr>
          <p:cNvPr id="52" name="Elipse 51">
            <a:extLst>
              <a:ext uri="{FF2B5EF4-FFF2-40B4-BE49-F238E27FC236}">
                <a16:creationId xmlns:a16="http://schemas.microsoft.com/office/drawing/2014/main" id="{201E28B5-65C1-1A71-3C03-F31CE8CD69C4}"/>
              </a:ext>
            </a:extLst>
          </p:cNvPr>
          <p:cNvSpPr/>
          <p:nvPr/>
        </p:nvSpPr>
        <p:spPr>
          <a:xfrm>
            <a:off x="2061406" y="4915539"/>
            <a:ext cx="294681" cy="294681"/>
          </a:xfrm>
          <a:prstGeom prst="ellipse">
            <a:avLst/>
          </a:prstGeom>
          <a:solidFill>
            <a:srgbClr val="00B2A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i="1" dirty="0">
                <a:latin typeface="Aptos Narrow" panose="020B0004020202020204" pitchFamily="34" charset="0"/>
              </a:rPr>
              <a:t>1</a:t>
            </a:r>
          </a:p>
        </p:txBody>
      </p:sp>
      <p:sp>
        <p:nvSpPr>
          <p:cNvPr id="53" name="Elipse 52">
            <a:extLst>
              <a:ext uri="{FF2B5EF4-FFF2-40B4-BE49-F238E27FC236}">
                <a16:creationId xmlns:a16="http://schemas.microsoft.com/office/drawing/2014/main" id="{4E6BCCD1-F822-3252-97A7-938B970A743F}"/>
              </a:ext>
            </a:extLst>
          </p:cNvPr>
          <p:cNvSpPr/>
          <p:nvPr/>
        </p:nvSpPr>
        <p:spPr>
          <a:xfrm>
            <a:off x="2074493" y="5405922"/>
            <a:ext cx="294681" cy="294681"/>
          </a:xfrm>
          <a:prstGeom prst="ellipse">
            <a:avLst/>
          </a:prstGeom>
          <a:solidFill>
            <a:srgbClr val="00B2A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i="1" dirty="0">
                <a:latin typeface="Aptos Narrow" panose="020B0004020202020204" pitchFamily="34" charset="0"/>
              </a:rPr>
              <a:t>2</a:t>
            </a:r>
          </a:p>
        </p:txBody>
      </p:sp>
      <p:sp>
        <p:nvSpPr>
          <p:cNvPr id="56" name="Elipse 55">
            <a:extLst>
              <a:ext uri="{FF2B5EF4-FFF2-40B4-BE49-F238E27FC236}">
                <a16:creationId xmlns:a16="http://schemas.microsoft.com/office/drawing/2014/main" id="{23C2D7D7-676A-BB79-70C3-B5559B2B78A3}"/>
              </a:ext>
            </a:extLst>
          </p:cNvPr>
          <p:cNvSpPr/>
          <p:nvPr/>
        </p:nvSpPr>
        <p:spPr>
          <a:xfrm>
            <a:off x="2076676" y="5896305"/>
            <a:ext cx="294681" cy="294681"/>
          </a:xfrm>
          <a:prstGeom prst="ellipse">
            <a:avLst/>
          </a:prstGeom>
          <a:solidFill>
            <a:srgbClr val="00B2A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i="1" dirty="0">
                <a:latin typeface="Aptos Narrow" panose="020B0004020202020204" pitchFamily="34" charset="0"/>
              </a:rPr>
              <a:t>3</a:t>
            </a:r>
          </a:p>
        </p:txBody>
      </p:sp>
      <p:pic>
        <p:nvPicPr>
          <p:cNvPr id="62" name="Gráfico 61" descr="Selo Tick1 estrutura de tópicos">
            <a:extLst>
              <a:ext uri="{FF2B5EF4-FFF2-40B4-BE49-F238E27FC236}">
                <a16:creationId xmlns:a16="http://schemas.microsoft.com/office/drawing/2014/main" id="{1F660757-0CE4-334C-3A32-16FF79DAF77B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350371" y="4897957"/>
            <a:ext cx="312263" cy="312263"/>
          </a:xfrm>
          <a:prstGeom prst="rect">
            <a:avLst/>
          </a:prstGeom>
        </p:spPr>
      </p:pic>
      <p:sp>
        <p:nvSpPr>
          <p:cNvPr id="58" name="CaixaDeTexto 57">
            <a:extLst>
              <a:ext uri="{FF2B5EF4-FFF2-40B4-BE49-F238E27FC236}">
                <a16:creationId xmlns:a16="http://schemas.microsoft.com/office/drawing/2014/main" id="{33400242-7B86-4252-B68E-3358F96E31E4}"/>
              </a:ext>
            </a:extLst>
          </p:cNvPr>
          <p:cNvSpPr txBox="1">
            <a:spLocks/>
          </p:cNvSpPr>
          <p:nvPr/>
        </p:nvSpPr>
        <p:spPr>
          <a:xfrm>
            <a:off x="5373814" y="354715"/>
            <a:ext cx="425094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1600">
                <a:latin typeface="Aptos Narrow" panose="020B0004020202020204" pitchFamily="34" charset="0"/>
              </a:defRPr>
            </a:lvl1pPr>
          </a:lstStyle>
          <a:p>
            <a:pPr marL="342900" indent="-342900" algn="just">
              <a:buAutoNum type="arabicParenR"/>
            </a:pPr>
            <a:r>
              <a:rPr lang="pt-BR" sz="1100" dirty="0" smtClean="0"/>
              <a:t>Atualização dos índices e valores da planilha orçamentária da obra da </a:t>
            </a:r>
            <a:r>
              <a:rPr lang="pt-BR" sz="1100" dirty="0" err="1" smtClean="0"/>
              <a:t>Litoteca</a:t>
            </a:r>
            <a:r>
              <a:rPr lang="pt-BR" sz="1100" dirty="0" smtClean="0"/>
              <a:t> </a:t>
            </a:r>
            <a:r>
              <a:rPr lang="pt-BR" sz="1100" dirty="0" smtClean="0"/>
              <a:t>Urca. O edital deve ser relançad</a:t>
            </a:r>
            <a:r>
              <a:rPr lang="pt-BR" sz="1100" dirty="0" smtClean="0"/>
              <a:t>o na primeira quinzena de agosto de 2026;</a:t>
            </a:r>
            <a:endParaRPr lang="pt-BR" sz="1100" dirty="0"/>
          </a:p>
          <a:p>
            <a:pPr marL="342900" indent="-342900" algn="just">
              <a:buAutoNum type="arabicParenR"/>
            </a:pPr>
            <a:r>
              <a:rPr lang="pt-BR" sz="1100" dirty="0" smtClean="0"/>
              <a:t>Homologada, pela FINATEC,  </a:t>
            </a:r>
            <a:r>
              <a:rPr lang="pt-BR" sz="1100" dirty="0"/>
              <a:t>a</a:t>
            </a:r>
            <a:r>
              <a:rPr lang="pt-BR" sz="1100" dirty="0" smtClean="0"/>
              <a:t> empresa vencedora do processo licitatório do </a:t>
            </a:r>
            <a:r>
              <a:rPr lang="pt-BR" sz="1100" dirty="0" err="1" smtClean="0"/>
              <a:t>diligenciamento</a:t>
            </a:r>
            <a:r>
              <a:rPr lang="pt-BR" sz="1100" dirty="0" smtClean="0"/>
              <a:t> das obras da </a:t>
            </a:r>
            <a:r>
              <a:rPr lang="pt-BR" sz="1100" dirty="0" err="1" smtClean="0"/>
              <a:t>Litoteca</a:t>
            </a:r>
            <a:r>
              <a:rPr lang="pt-BR" sz="1100" dirty="0" smtClean="0"/>
              <a:t> Urca;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1741863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140b9f7d-8e3a-482f-9702-4b7ffc40985a}" enabled="1" method="Privileged" siteId="{5b6f6241-9a57-4be4-8e50-1dfa72e79a5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1012</TotalTime>
  <Words>366</Words>
  <Application>Microsoft Office PowerPoint</Application>
  <PresentationFormat>Widescreen</PresentationFormat>
  <Paragraphs>44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Aptos Narrow</vt:lpstr>
      <vt:lpstr>Arial</vt:lpstr>
      <vt:lpstr>Petrobras Sans</vt:lpstr>
      <vt:lpstr>Trebuchet MS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Igor Viegas Alves Fernandes de Souza</dc:creator>
  <cp:lastModifiedBy>Usuário</cp:lastModifiedBy>
  <cp:revision>107</cp:revision>
  <dcterms:created xsi:type="dcterms:W3CDTF">2025-07-07T09:08:08Z</dcterms:created>
  <dcterms:modified xsi:type="dcterms:W3CDTF">2026-07-27T16:51:28Z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Tema do Office:8</vt:lpwstr>
  </property>
  <property fmtid="{D5CDD505-2E9C-101B-9397-08002B2CF9AE}" pid="3" name="ClassificationContentMarkingFooterText">
    <vt:lpwstr>PÚBLICA</vt:lpwstr>
  </property>
</Properties>
</file>