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99"/>
    <a:srgbClr val="00B2A9"/>
    <a:srgbClr val="ED8B00"/>
    <a:srgbClr val="004165"/>
    <a:srgbClr val="EAEAEA"/>
    <a:srgbClr val="DBDBDB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DBC9EE-D7FE-4D12-869A-209AA71D3593}" v="3" dt="2025-07-07T10:59:40.7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640"/>
  </p:normalViewPr>
  <p:slideViewPr>
    <p:cSldViewPr snapToGrid="0" showGuides="1">
      <p:cViewPr>
        <p:scale>
          <a:sx n="66" d="100"/>
          <a:sy n="66" d="100"/>
        </p:scale>
        <p:origin x="-1500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C2D809-D277-D48D-2BA6-E55ED3C46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400E82-6D2E-BCE7-3457-1A146CA9C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57171E-E2BE-FEF1-317A-96CE21480B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B4A613-2677-FB60-7D97-7E113C409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509316-F024-629F-5FB3-271CD844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3625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8A7CC1-6B4E-632F-94BC-EAD065397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4F6B22B-FF0D-7045-82AB-A7C903B7F4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FB8FFB-7C21-CF29-8D2F-41DE3F9E2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F5EC66-9CC8-77F7-03C7-053F5DF78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29401B-BB0C-5A81-F48F-4CD3ACAB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471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9E1113-0B71-9B9A-4E71-496D9470E0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5C3C2B-9F21-013C-887A-8BAD358F7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322A3D2-0702-9F10-FA75-56A180A8F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766037C-EB4B-671C-2907-213AE475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2D686A-93DF-6222-8EF7-DDB10503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9918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138A52-21D3-C59E-6B2A-CD2C1AE0F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E00B681-BC55-8AD0-94FA-25881AE27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33DBC2-8AC9-C8F8-8D9F-2C1A5D9BC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E8D0777-765C-0456-F663-E3FB7F9D9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3C38A7E-1FC0-5CB7-E7FE-AF9A5B93D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516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220C53-3464-CE1C-B2BA-8EB5DDD77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31A713-24AE-8374-2B34-5AF85EBA7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79E15D-5CC2-398E-309E-6AA180721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24EBC1-582F-9F11-2C0B-46C5F7DCF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1D52885-372C-DF06-6F80-7AF30455E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39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B316F9-6AAC-E6B6-61CF-7E0312C3C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5253700-4681-6BFB-810B-B5E885C856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7E7625C-0C04-63D3-A1D7-9BD81DFF6A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D289090-E432-5F3B-9B89-0410CD013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6AAE5B6-5439-C656-53C8-39AA7370C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26A1976-E4AD-8B0B-CAA2-9427E0B69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47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7DB0D9-3A27-2AB5-D9C0-9DBDCCB97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41EFBA5-B85A-F97B-E229-4ACC76845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7CBFA3-19A1-71D5-B9B2-6D1525F5F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70E2C30-8F0D-5607-8129-4DEE7DFD6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9DF09A3-1A6F-124B-93E8-B19BD30F4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AEC7EC2-D9FF-3E6F-712C-A52DECB2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CE5F764-7894-4845-68D0-31102377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68E6E31-CC5E-959A-E8C4-E162137EF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6950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9556A2-3F1C-A813-1028-E6CA0FF0B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4D9AFB0-0952-4371-9250-04FC065F5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679D7AC-0596-9975-8B71-36BAD6073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63D109D-F8FA-083B-3447-B6506151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359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DE0BAE1-A9C8-6DAF-9960-D224B8CBC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09898D8-9F17-6782-7892-1EBF8190C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5C377D7-4CE6-CB6A-B11A-9732A9D6B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69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C18C2B-7334-55AB-AD95-AEE8C51B6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B180EF-643B-23A5-7393-5B6010440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210AB76-3EE3-35FC-490F-CC6CC2FFE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05567B-1C4D-B076-F707-83C5326E6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D81517F-EB1C-443F-864D-E66055FBF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1FA0765-CE9F-B1D2-C058-4EE31853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4035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678C68-E6C0-40CB-92F3-34AD132E4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D152A89-1AEB-E120-FB12-3C088982D0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0F3CBC8-3DB6-EA11-F19B-08635610BE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6A4F0B5-78A0-19BE-C20E-503D3369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95E3CF8-48BC-D26F-B2EB-00A806781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F0D3DD-8B4E-C964-1EA8-167D9CAA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8566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FE4E461-4CA1-49F1-19AC-9E803491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B7B699F-DE70-C041-1DEA-9FE90662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C6D2988-2C02-1D8E-9829-33446D24F0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7FDB63-E55C-44AF-B604-18A52F55B619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B384B4-C412-8FAC-7090-8823D3921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3D86BC2-EA53-1D89-F56C-47DA8FE80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8DE09A-159F-49DA-B430-87091F038CEA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A067A80-3069-5CC2-F736-544FC1C1B8E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xmlns="" val="ftr"/>
              </p:ext>
            </p:extLst>
          </p:nvPr>
        </p:nvSpPr>
        <p:spPr>
          <a:xfrm>
            <a:off x="63500" y="6657340"/>
            <a:ext cx="461963" cy="13716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900">
                <a:solidFill>
                  <a:srgbClr val="737373">
                    <a:alpha val="50000"/>
                  </a:srgbClr>
                </a:solidFill>
                <a:latin typeface="Trebuchet MS" panose="020B0603020202020204" pitchFamily="34" charset="0"/>
              </a:rPr>
              <a:t>PÚBLICA</a:t>
            </a:r>
          </a:p>
        </p:txBody>
      </p:sp>
    </p:spTree>
    <p:extLst>
      <p:ext uri="{BB962C8B-B14F-4D97-AF65-F5344CB8AC3E}">
        <p14:creationId xmlns:p14="http://schemas.microsoft.com/office/powerpoint/2010/main" val="110167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21" Type="http://schemas.openxmlformats.org/officeDocument/2006/relationships/image" Target="../media/image5.png"/><Relationship Id="rId25" Type="http://schemas.openxmlformats.org/officeDocument/2006/relationships/image" Target="../media/image7.png"/><Relationship Id="rId17" Type="http://schemas.openxmlformats.org/officeDocument/2006/relationships/image" Target="../media/image16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4" Type="http://schemas.openxmlformats.org/officeDocument/2006/relationships/image" Target="../media/image6.png"/><Relationship Id="rId23" Type="http://schemas.openxmlformats.org/officeDocument/2006/relationships/image" Target="../media/image20.svg"/><Relationship Id="rId15" Type="http://schemas.openxmlformats.org/officeDocument/2006/relationships/image" Target="../media/image14.svg"/><Relationship Id="rId5" Type="http://schemas.openxmlformats.org/officeDocument/2006/relationships/image" Target="../media/image4.svg"/><Relationship Id="rId28" Type="http://schemas.openxmlformats.org/officeDocument/2006/relationships/image" Target="../media/image10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27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>
            <a:alpha val="5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tângulo: Cantos Arredondados 74">
            <a:extLst>
              <a:ext uri="{FF2B5EF4-FFF2-40B4-BE49-F238E27FC236}">
                <a16:creationId xmlns:a16="http://schemas.microsoft.com/office/drawing/2014/main" id="{C223E556-5090-DDC8-E5E1-A298B0BF3E3C}"/>
              </a:ext>
            </a:extLst>
          </p:cNvPr>
          <p:cNvSpPr>
            <a:spLocks/>
          </p:cNvSpPr>
          <p:nvPr/>
        </p:nvSpPr>
        <p:spPr>
          <a:xfrm>
            <a:off x="8138706" y="5066797"/>
            <a:ext cx="3704256" cy="1701282"/>
          </a:xfrm>
          <a:prstGeom prst="roundRect">
            <a:avLst>
              <a:gd name="adj" fmla="val 6183"/>
            </a:avLst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2068004-6016-065D-03C9-881CCE032DF6}"/>
              </a:ext>
            </a:extLst>
          </p:cNvPr>
          <p:cNvSpPr txBox="1"/>
          <p:nvPr/>
        </p:nvSpPr>
        <p:spPr>
          <a:xfrm>
            <a:off x="330200" y="333464"/>
            <a:ext cx="370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Petrobras Sans" panose="020B0606020204030204" pitchFamily="34" charset="0"/>
              </a:rPr>
              <a:t>Relatório do Projeto de Infraestrutura </a:t>
            </a:r>
          </a:p>
          <a:p>
            <a:r>
              <a:rPr lang="pt-BR" sz="2200" b="1" dirty="0">
                <a:solidFill>
                  <a:srgbClr val="00B2A9"/>
                </a:solidFill>
                <a:latin typeface="Petrobras Sans" panose="020B0606020204030204" pitchFamily="34" charset="0"/>
              </a:rPr>
              <a:t>Centro de Referência em Geociências - Equipamentos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BDBD6CC6-1C96-C1BF-F37F-56E1D0111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1651000"/>
            <a:ext cx="3898900" cy="2997200"/>
          </a:xfrm>
          <a:prstGeom prst="roundRect">
            <a:avLst>
              <a:gd name="adj" fmla="val 328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4B7129F5-BE56-7553-00DB-B696CD128AD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30200" y="4747053"/>
            <a:ext cx="3898900" cy="1701282"/>
          </a:xfrm>
          <a:prstGeom prst="roundRect">
            <a:avLst>
              <a:gd name="adj" fmla="val 730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3B49DF03-4983-F96B-361A-169373B3FAF8}"/>
              </a:ext>
            </a:extLst>
          </p:cNvPr>
          <p:cNvSpPr>
            <a:spLocks/>
          </p:cNvSpPr>
          <p:nvPr/>
        </p:nvSpPr>
        <p:spPr>
          <a:xfrm>
            <a:off x="4385218" y="1650999"/>
            <a:ext cx="7514119" cy="3392675"/>
          </a:xfrm>
          <a:prstGeom prst="roundRect">
            <a:avLst>
              <a:gd name="adj" fmla="val 28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D6213AB7-6F6B-C647-4A1F-CDE04F73EFEF}"/>
              </a:ext>
            </a:extLst>
          </p:cNvPr>
          <p:cNvSpPr>
            <a:spLocks/>
          </p:cNvSpPr>
          <p:nvPr/>
        </p:nvSpPr>
        <p:spPr>
          <a:xfrm>
            <a:off x="4346228" y="5096851"/>
            <a:ext cx="3691421" cy="1701282"/>
          </a:xfrm>
          <a:prstGeom prst="roundRect">
            <a:avLst>
              <a:gd name="adj" fmla="val 61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B3859C1-C765-447D-E301-F2F2AE4EAD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7680" y="310592"/>
            <a:ext cx="7514119" cy="1241556"/>
          </a:xfrm>
          <a:prstGeom prst="roundRect">
            <a:avLst>
              <a:gd name="adj" fmla="val 87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5" name="Grupo 212">
            <a:extLst>
              <a:ext uri="{FF2B5EF4-FFF2-40B4-BE49-F238E27FC236}">
                <a16:creationId xmlns:a16="http://schemas.microsoft.com/office/drawing/2014/main" id="{97F93987-C282-929B-BD30-DBD83795661D}"/>
              </a:ext>
            </a:extLst>
          </p:cNvPr>
          <p:cNvGrpSpPr/>
          <p:nvPr/>
        </p:nvGrpSpPr>
        <p:grpSpPr>
          <a:xfrm>
            <a:off x="-740686" y="91158"/>
            <a:ext cx="482133" cy="1300541"/>
            <a:chOff x="2435703" y="3306074"/>
            <a:chExt cx="316127" cy="1300541"/>
          </a:xfrm>
        </p:grpSpPr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89A3E5E2-E017-372B-FF6C-D68465CD3B28}"/>
                </a:ext>
              </a:extLst>
            </p:cNvPr>
            <p:cNvSpPr/>
            <p:nvPr/>
          </p:nvSpPr>
          <p:spPr>
            <a:xfrm>
              <a:off x="2435703" y="3306074"/>
              <a:ext cx="316127" cy="107391"/>
            </a:xfrm>
            <a:prstGeom prst="rect">
              <a:avLst/>
            </a:prstGeom>
            <a:solidFill>
              <a:srgbClr val="00B2A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C0A50942-2323-60EE-70FD-C54B901D2A52}"/>
                </a:ext>
              </a:extLst>
            </p:cNvPr>
            <p:cNvSpPr/>
            <p:nvPr/>
          </p:nvSpPr>
          <p:spPr>
            <a:xfrm>
              <a:off x="2435703" y="3475690"/>
              <a:ext cx="316127" cy="107391"/>
            </a:xfrm>
            <a:prstGeom prst="rect">
              <a:avLst/>
            </a:prstGeom>
            <a:solidFill>
              <a:srgbClr val="C4D6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608D9CA-0342-A11F-8146-32926AF6B33B}"/>
                </a:ext>
              </a:extLst>
            </p:cNvPr>
            <p:cNvSpPr/>
            <p:nvPr/>
          </p:nvSpPr>
          <p:spPr>
            <a:xfrm>
              <a:off x="2435703" y="3647625"/>
              <a:ext cx="316127" cy="107391"/>
            </a:xfrm>
            <a:prstGeom prst="rect">
              <a:avLst/>
            </a:prstGeom>
            <a:solidFill>
              <a:srgbClr val="FEDF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20C9C0-C089-4C18-2DE3-4EDC43D649D2}"/>
                </a:ext>
              </a:extLst>
            </p:cNvPr>
            <p:cNvSpPr/>
            <p:nvPr/>
          </p:nvSpPr>
          <p:spPr>
            <a:xfrm>
              <a:off x="2435703" y="3817241"/>
              <a:ext cx="316127" cy="107391"/>
            </a:xfrm>
            <a:prstGeom prst="rect">
              <a:avLst/>
            </a:prstGeom>
            <a:solidFill>
              <a:srgbClr val="ED8B0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A1A67DB-77ED-FD96-FA5B-59B3F1B2F5AF}"/>
                </a:ext>
              </a:extLst>
            </p:cNvPr>
            <p:cNvSpPr/>
            <p:nvPr/>
          </p:nvSpPr>
          <p:spPr>
            <a:xfrm>
              <a:off x="2435703" y="3986857"/>
              <a:ext cx="316127" cy="107391"/>
            </a:xfrm>
            <a:prstGeom prst="rect">
              <a:avLst/>
            </a:prstGeom>
            <a:solidFill>
              <a:srgbClr val="675C53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DEF59746-11F7-F46F-76FE-0DFD19B3F524}"/>
                </a:ext>
              </a:extLst>
            </p:cNvPr>
            <p:cNvSpPr/>
            <p:nvPr/>
          </p:nvSpPr>
          <p:spPr>
            <a:xfrm>
              <a:off x="2435703" y="4156473"/>
              <a:ext cx="316127" cy="107391"/>
            </a:xfrm>
            <a:prstGeom prst="rect">
              <a:avLst/>
            </a:prstGeom>
            <a:solidFill>
              <a:srgbClr val="BCBDB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0430860D-DE05-527B-6A01-919E36CBE4CA}"/>
                </a:ext>
              </a:extLst>
            </p:cNvPr>
            <p:cNvSpPr/>
            <p:nvPr/>
          </p:nvSpPr>
          <p:spPr>
            <a:xfrm>
              <a:off x="2435703" y="4329607"/>
              <a:ext cx="316127" cy="107391"/>
            </a:xfrm>
            <a:prstGeom prst="rect">
              <a:avLst/>
            </a:prstGeom>
            <a:solidFill>
              <a:srgbClr val="7D9AAA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3" name="Retângulo 22">
              <a:extLst>
                <a:ext uri="{FF2B5EF4-FFF2-40B4-BE49-F238E27FC236}">
                  <a16:creationId xmlns:a16="http://schemas.microsoft.com/office/drawing/2014/main" id="{79897A7E-1B99-43E8-8CA6-738A57B585D4}"/>
                </a:ext>
              </a:extLst>
            </p:cNvPr>
            <p:cNvSpPr/>
            <p:nvPr/>
          </p:nvSpPr>
          <p:spPr>
            <a:xfrm>
              <a:off x="2435703" y="4499224"/>
              <a:ext cx="316127" cy="107391"/>
            </a:xfrm>
            <a:prstGeom prst="rect">
              <a:avLst/>
            </a:prstGeom>
            <a:solidFill>
              <a:srgbClr val="00416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C4D912B9-E807-1C79-26A1-4DD85D8248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8320" y="405506"/>
            <a:ext cx="2053121" cy="594959"/>
          </a:xfrm>
          <a:prstGeom prst="rect">
            <a:avLst/>
          </a:prstGeom>
        </p:spPr>
      </p:pic>
      <p:pic>
        <p:nvPicPr>
          <p:cNvPr id="5" name="Imagem 4" descr="Desenho com traços pretos em fundo branco&#10;&#10;O conteúdo gerado por IA pode estar incorreto.">
            <a:extLst>
              <a:ext uri="{FF2B5EF4-FFF2-40B4-BE49-F238E27FC236}">
                <a16:creationId xmlns:a16="http://schemas.microsoft.com/office/drawing/2014/main" id="{D67494C3-6F82-8F90-024B-7B839848A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795" y="925594"/>
            <a:ext cx="1706170" cy="485088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9149894C-6AE4-CE79-1E53-E3B024495887}"/>
              </a:ext>
            </a:extLst>
          </p:cNvPr>
          <p:cNvSpPr txBox="1"/>
          <p:nvPr/>
        </p:nvSpPr>
        <p:spPr>
          <a:xfrm>
            <a:off x="433917" y="2364234"/>
            <a:ext cx="3708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latin typeface="Aptos Narrow" panose="020B0004020202020204" pitchFamily="34" charset="0"/>
              </a:rPr>
              <a:t>Aquisição de equipamentos para o Centro de Referências em Geociências do SGB para os laboratórios:</a:t>
            </a:r>
          </a:p>
          <a:p>
            <a:r>
              <a:rPr lang="pt-BR" sz="1600" dirty="0">
                <a:latin typeface="Aptos Narrow" panose="020B0004020202020204" pitchFamily="34" charset="0"/>
              </a:rPr>
              <a:t>1. Preparação de Amostras</a:t>
            </a:r>
          </a:p>
          <a:p>
            <a:r>
              <a:rPr lang="pt-BR" sz="1600" dirty="0">
                <a:latin typeface="Aptos Narrow" panose="020B0004020202020204" pitchFamily="34" charset="0"/>
              </a:rPr>
              <a:t>2. Imageamento e Análise Mineral</a:t>
            </a:r>
          </a:p>
          <a:p>
            <a:r>
              <a:rPr lang="pt-BR" sz="1600" dirty="0">
                <a:latin typeface="Aptos Narrow" panose="020B0004020202020204" pitchFamily="34" charset="0"/>
              </a:rPr>
              <a:t>3. Petrocronologia e Traçadores Isotópicos</a:t>
            </a:r>
          </a:p>
          <a:p>
            <a:r>
              <a:rPr lang="pt-BR" sz="1600" dirty="0">
                <a:latin typeface="Aptos Narrow" panose="020B0004020202020204" pitchFamily="34" charset="0"/>
              </a:rPr>
              <a:t>4. Isótopos Estáveis Avançado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FB043B75-BB08-262C-2903-4853D0390B26}"/>
              </a:ext>
            </a:extLst>
          </p:cNvPr>
          <p:cNvSpPr txBox="1">
            <a:spLocks/>
          </p:cNvSpPr>
          <p:nvPr/>
        </p:nvSpPr>
        <p:spPr>
          <a:xfrm>
            <a:off x="7108942" y="1626421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Início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C7D3223D-0657-B03E-FD5D-CB9108715A1B}"/>
              </a:ext>
            </a:extLst>
          </p:cNvPr>
          <p:cNvSpPr txBox="1">
            <a:spLocks/>
          </p:cNvSpPr>
          <p:nvPr/>
        </p:nvSpPr>
        <p:spPr>
          <a:xfrm>
            <a:off x="7108942" y="1863514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ptos Narrow" panose="020B0004020202020204" pitchFamily="34" charset="0"/>
              </a:rPr>
              <a:t>15/05/2025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2F71D63E-D9B2-726F-617A-9B8AA73A4653}"/>
              </a:ext>
            </a:extLst>
          </p:cNvPr>
          <p:cNvSpPr txBox="1">
            <a:spLocks/>
          </p:cNvSpPr>
          <p:nvPr/>
        </p:nvSpPr>
        <p:spPr>
          <a:xfrm>
            <a:off x="8640519" y="1637477"/>
            <a:ext cx="1267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004165"/>
                </a:solidFill>
                <a:latin typeface="Petrobras Sans" panose="020B0606020204030204" pitchFamily="34" charset="0"/>
              </a:rPr>
              <a:t>Fim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9F5C5A6-CB30-A296-92EA-976126BC7A7F}"/>
              </a:ext>
            </a:extLst>
          </p:cNvPr>
          <p:cNvSpPr txBox="1">
            <a:spLocks/>
          </p:cNvSpPr>
          <p:nvPr/>
        </p:nvSpPr>
        <p:spPr>
          <a:xfrm>
            <a:off x="8640519" y="1874570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ptos Narrow" panose="020B0004020202020204" pitchFamily="34" charset="0"/>
              </a:rPr>
              <a:t>14/05/2027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58FCDC65-FC37-E4F8-8C5E-E16FC23A9763}"/>
              </a:ext>
            </a:extLst>
          </p:cNvPr>
          <p:cNvSpPr txBox="1">
            <a:spLocks/>
          </p:cNvSpPr>
          <p:nvPr/>
        </p:nvSpPr>
        <p:spPr>
          <a:xfrm>
            <a:off x="489232" y="5548106"/>
            <a:ext cx="1326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Orçamento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00F14E42-7561-2D4B-885E-9B5B31B9ECE4}"/>
              </a:ext>
            </a:extLst>
          </p:cNvPr>
          <p:cNvSpPr txBox="1">
            <a:spLocks/>
          </p:cNvSpPr>
          <p:nvPr/>
        </p:nvSpPr>
        <p:spPr>
          <a:xfrm>
            <a:off x="420030" y="5903619"/>
            <a:ext cx="1465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Aptos Narrow" panose="020B0004020202020204" pitchFamily="34" charset="0"/>
              </a:rPr>
              <a:t>R$ 56,4 MM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F420A543-8DAC-4D85-B09A-3F644AB4BAD5}"/>
              </a:ext>
            </a:extLst>
          </p:cNvPr>
          <p:cNvSpPr txBox="1">
            <a:spLocks/>
          </p:cNvSpPr>
          <p:nvPr/>
        </p:nvSpPr>
        <p:spPr>
          <a:xfrm>
            <a:off x="911225" y="1745057"/>
            <a:ext cx="1267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Escopo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911C79DC-C726-7982-C20D-9D217DCCEC16}"/>
              </a:ext>
            </a:extLst>
          </p:cNvPr>
          <p:cNvSpPr txBox="1">
            <a:spLocks/>
          </p:cNvSpPr>
          <p:nvPr/>
        </p:nvSpPr>
        <p:spPr>
          <a:xfrm>
            <a:off x="911225" y="2030275"/>
            <a:ext cx="126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ptos Narrow" panose="020B0004020202020204" pitchFamily="34" charset="0"/>
              </a:rPr>
              <a:t>2023/00601-6</a:t>
            </a: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201E28B5-65C1-1A71-3C03-F31CE8CD69C4}"/>
              </a:ext>
            </a:extLst>
          </p:cNvPr>
          <p:cNvSpPr/>
          <p:nvPr/>
        </p:nvSpPr>
        <p:spPr>
          <a:xfrm>
            <a:off x="2203819" y="4966726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1</a:t>
            </a:r>
          </a:p>
        </p:txBody>
      </p:sp>
      <p:sp>
        <p:nvSpPr>
          <p:cNvPr id="52" name="Elipse 51">
            <a:extLst>
              <a:ext uri="{FF2B5EF4-FFF2-40B4-BE49-F238E27FC236}">
                <a16:creationId xmlns:a16="http://schemas.microsoft.com/office/drawing/2014/main" id="{4E6BCCD1-F822-3252-97A7-938B970A743F}"/>
              </a:ext>
            </a:extLst>
          </p:cNvPr>
          <p:cNvSpPr/>
          <p:nvPr/>
        </p:nvSpPr>
        <p:spPr>
          <a:xfrm>
            <a:off x="2216906" y="5457109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2</a:t>
            </a: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23C2D7D7-676A-BB79-70C3-B5559B2B78A3}"/>
              </a:ext>
            </a:extLst>
          </p:cNvPr>
          <p:cNvSpPr/>
          <p:nvPr/>
        </p:nvSpPr>
        <p:spPr>
          <a:xfrm>
            <a:off x="2219089" y="5947492"/>
            <a:ext cx="294681" cy="294681"/>
          </a:xfrm>
          <a:prstGeom prst="ellipse">
            <a:avLst/>
          </a:prstGeom>
          <a:solidFill>
            <a:srgbClr val="00B2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i="1" dirty="0">
                <a:latin typeface="Aptos Narrow" panose="020B0004020202020204" pitchFamily="34" charset="0"/>
              </a:rPr>
              <a:t>3</a:t>
            </a:r>
          </a:p>
        </p:txBody>
      </p:sp>
      <p:cxnSp>
        <p:nvCxnSpPr>
          <p:cNvPr id="55" name="Conector reto 54">
            <a:extLst>
              <a:ext uri="{FF2B5EF4-FFF2-40B4-BE49-F238E27FC236}">
                <a16:creationId xmlns:a16="http://schemas.microsoft.com/office/drawing/2014/main" id="{E6F7E26F-6270-F382-D177-7501E03D468F}"/>
              </a:ext>
            </a:extLst>
          </p:cNvPr>
          <p:cNvCxnSpPr>
            <a:cxnSpLocks/>
          </p:cNvCxnSpPr>
          <p:nvPr/>
        </p:nvCxnSpPr>
        <p:spPr>
          <a:xfrm>
            <a:off x="1975112" y="4949144"/>
            <a:ext cx="0" cy="1334124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8572B1F1-214A-320C-858E-629081A18D2F}"/>
              </a:ext>
            </a:extLst>
          </p:cNvPr>
          <p:cNvSpPr txBox="1">
            <a:spLocks/>
          </p:cNvSpPr>
          <p:nvPr/>
        </p:nvSpPr>
        <p:spPr>
          <a:xfrm>
            <a:off x="2545488" y="4903256"/>
            <a:ext cx="14652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ptos Narrow" panose="020B0004020202020204" pitchFamily="34" charset="0"/>
              </a:rPr>
              <a:t>R$ 16,4 MM</a:t>
            </a:r>
          </a:p>
          <a:p>
            <a:r>
              <a:rPr lang="pt-BR" sz="1400" dirty="0">
                <a:latin typeface="Aptos Narrow" panose="020B0004020202020204" pitchFamily="34" charset="0"/>
              </a:rPr>
              <a:t>24/06/2025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583F4BC1-5D40-DD68-F709-3BFF903E4A6E}"/>
              </a:ext>
            </a:extLst>
          </p:cNvPr>
          <p:cNvSpPr txBox="1">
            <a:spLocks/>
          </p:cNvSpPr>
          <p:nvPr/>
        </p:nvSpPr>
        <p:spPr>
          <a:xfrm>
            <a:off x="2545488" y="5462317"/>
            <a:ext cx="1465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ptos Narrow" panose="020B0004020202020204" pitchFamily="34" charset="0"/>
              </a:rPr>
              <a:t>R$ 25 MM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B48AC413-799B-9DE5-D70E-B29DCB0BB1A9}"/>
              </a:ext>
            </a:extLst>
          </p:cNvPr>
          <p:cNvSpPr txBox="1">
            <a:spLocks/>
          </p:cNvSpPr>
          <p:nvPr/>
        </p:nvSpPr>
        <p:spPr>
          <a:xfrm>
            <a:off x="2545488" y="5883218"/>
            <a:ext cx="14652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latin typeface="Aptos Narrow" panose="020B0004020202020204" pitchFamily="34" charset="0"/>
              </a:rPr>
              <a:t>R$ 15 MM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B21D8FC-A5F4-1BB0-AEDF-ECF9ABF5A841}"/>
              </a:ext>
            </a:extLst>
          </p:cNvPr>
          <p:cNvSpPr txBox="1">
            <a:spLocks/>
          </p:cNvSpPr>
          <p:nvPr/>
        </p:nvSpPr>
        <p:spPr>
          <a:xfrm>
            <a:off x="4958853" y="1712871"/>
            <a:ext cx="1819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Cronograma</a:t>
            </a:r>
          </a:p>
        </p:txBody>
      </p:sp>
      <p:cxnSp>
        <p:nvCxnSpPr>
          <p:cNvPr id="68" name="Conector reto 67">
            <a:extLst>
              <a:ext uri="{FF2B5EF4-FFF2-40B4-BE49-F238E27FC236}">
                <a16:creationId xmlns:a16="http://schemas.microsoft.com/office/drawing/2014/main" id="{686FE16B-CC6D-0EB6-A3F9-1D0AF17FC63B}"/>
              </a:ext>
            </a:extLst>
          </p:cNvPr>
          <p:cNvCxnSpPr/>
          <p:nvPr/>
        </p:nvCxnSpPr>
        <p:spPr>
          <a:xfrm>
            <a:off x="6479536" y="1675851"/>
            <a:ext cx="0" cy="438538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77EF1232-6135-2392-041A-24A9F6729DB2}"/>
              </a:ext>
            </a:extLst>
          </p:cNvPr>
          <p:cNvSpPr txBox="1">
            <a:spLocks/>
          </p:cNvSpPr>
          <p:nvPr/>
        </p:nvSpPr>
        <p:spPr>
          <a:xfrm>
            <a:off x="8752474" y="5141526"/>
            <a:ext cx="2340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  <a:latin typeface="Petrobras Sans" panose="020B0606020204030204" pitchFamily="34" charset="0"/>
              </a:rPr>
              <a:t>Pontos de Atenção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5154C424-9A86-D4BB-587E-F97A79F6D992}"/>
              </a:ext>
            </a:extLst>
          </p:cNvPr>
          <p:cNvSpPr txBox="1">
            <a:spLocks/>
          </p:cNvSpPr>
          <p:nvPr/>
        </p:nvSpPr>
        <p:spPr>
          <a:xfrm>
            <a:off x="4919863" y="5144004"/>
            <a:ext cx="196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Próximos Passos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220F4DB5-7BD2-18A4-AF1C-90613E18A96C}"/>
              </a:ext>
            </a:extLst>
          </p:cNvPr>
          <p:cNvSpPr txBox="1">
            <a:spLocks/>
          </p:cNvSpPr>
          <p:nvPr/>
        </p:nvSpPr>
        <p:spPr>
          <a:xfrm>
            <a:off x="3914239" y="868235"/>
            <a:ext cx="1819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Status</a:t>
            </a:r>
          </a:p>
          <a:p>
            <a:pPr algn="ctr"/>
            <a:r>
              <a:rPr lang="pt-BR" b="1" dirty="0">
                <a:solidFill>
                  <a:srgbClr val="004165"/>
                </a:solidFill>
                <a:latin typeface="Petrobras Sans" panose="020B0606020204030204" pitchFamily="34" charset="0"/>
              </a:rPr>
              <a:t> Atual</a:t>
            </a:r>
          </a:p>
        </p:txBody>
      </p:sp>
      <p:graphicFrame>
        <p:nvGraphicFramePr>
          <p:cNvPr id="76" name="Tabela 75">
            <a:extLst>
              <a:ext uri="{FF2B5EF4-FFF2-40B4-BE49-F238E27FC236}">
                <a16:creationId xmlns:a16="http://schemas.microsoft.com/office/drawing/2014/main" id="{FB46FC51-E1C8-F696-93C8-4E4208D227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488287"/>
              </p:ext>
            </p:extLst>
          </p:nvPr>
        </p:nvGraphicFramePr>
        <p:xfrm>
          <a:off x="4443576" y="2152092"/>
          <a:ext cx="7418223" cy="292539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73669">
                  <a:extLst>
                    <a:ext uri="{9D8B030D-6E8A-4147-A177-3AD203B41FA5}">
                      <a16:colId xmlns:a16="http://schemas.microsoft.com/office/drawing/2014/main" val="4054892354"/>
                    </a:ext>
                  </a:extLst>
                </a:gridCol>
                <a:gridCol w="5143923">
                  <a:extLst>
                    <a:ext uri="{9D8B030D-6E8A-4147-A177-3AD203B41FA5}">
                      <a16:colId xmlns:a16="http://schemas.microsoft.com/office/drawing/2014/main" val="2284963709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4174134486"/>
                    </a:ext>
                  </a:extLst>
                </a:gridCol>
                <a:gridCol w="895781">
                  <a:extLst>
                    <a:ext uri="{9D8B030D-6E8A-4147-A177-3AD203B41FA5}">
                      <a16:colId xmlns:a16="http://schemas.microsoft.com/office/drawing/2014/main" val="876646724"/>
                    </a:ext>
                  </a:extLst>
                </a:gridCol>
              </a:tblGrid>
              <a:tr h="331821">
                <a:tc>
                  <a:txBody>
                    <a:bodyPr/>
                    <a:lstStyle/>
                    <a:p>
                      <a:r>
                        <a:rPr lang="pt-BR" sz="900" dirty="0"/>
                        <a:t>Etapa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Nome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900" dirty="0"/>
                        <a:t>Duração (meses)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Status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742485"/>
                  </a:ext>
                </a:extLst>
              </a:tr>
              <a:tr h="273646">
                <a:tc>
                  <a:txBody>
                    <a:bodyPr/>
                    <a:lstStyle/>
                    <a:p>
                      <a:r>
                        <a:rPr lang="pt-BR" sz="9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Processo de aquisição dos IRMS Horizon e Perspective da empresa Nu pela FINATEC (Avaliação de frete concluída e inicio do processo de compra).</a:t>
                      </a:r>
                      <a:r>
                        <a:rPr lang="pt-BR" sz="900" baseline="0" dirty="0"/>
                        <a:t> 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Em andamento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7396620"/>
                  </a:ext>
                </a:extLst>
              </a:tr>
              <a:tr h="411136">
                <a:tc>
                  <a:txBody>
                    <a:bodyPr/>
                    <a:lstStyle/>
                    <a:p>
                      <a:r>
                        <a:rPr lang="pt-BR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Processo de aquisição do </a:t>
                      </a:r>
                      <a:r>
                        <a:rPr lang="pt-BR" sz="900" dirty="0" err="1"/>
                        <a:t>Massbox</a:t>
                      </a:r>
                      <a:r>
                        <a:rPr lang="pt-BR" sz="900" dirty="0"/>
                        <a:t> da empresa  EXXUM pela FINATEC (compra aprovada e inicio da fabricação)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Em</a:t>
                      </a:r>
                      <a:r>
                        <a:rPr lang="pt-BR" sz="900" baseline="0" dirty="0"/>
                        <a:t> andamento</a:t>
                      </a:r>
                      <a:endParaRPr lang="pt-B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062331"/>
                  </a:ext>
                </a:extLst>
              </a:tr>
              <a:tr h="411136">
                <a:tc>
                  <a:txBody>
                    <a:bodyPr/>
                    <a:lstStyle/>
                    <a:p>
                      <a:r>
                        <a:rPr lang="pt-BR" sz="9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Processo de aquisição do </a:t>
                      </a:r>
                      <a:r>
                        <a:rPr lang="pt-BR" sz="900" dirty="0" err="1"/>
                        <a:t>Microscopio</a:t>
                      </a:r>
                      <a:r>
                        <a:rPr lang="pt-BR" sz="900" dirty="0"/>
                        <a:t> com plataforma automatizada autorizado o pagamento e Microscópio com CL em</a:t>
                      </a:r>
                      <a:r>
                        <a:rPr lang="pt-BR" sz="900" baseline="0" dirty="0"/>
                        <a:t> fase de produção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Em</a:t>
                      </a:r>
                      <a:r>
                        <a:rPr lang="pt-BR" sz="900" baseline="0" dirty="0"/>
                        <a:t> andamento</a:t>
                      </a:r>
                      <a:endParaRPr lang="pt-B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584204"/>
                  </a:ext>
                </a:extLst>
              </a:tr>
              <a:tr h="273646">
                <a:tc>
                  <a:txBody>
                    <a:bodyPr/>
                    <a:lstStyle/>
                    <a:p>
                      <a:r>
                        <a:rPr lang="pt-B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Processo de aquisição do Sistema Laser </a:t>
                      </a:r>
                      <a:r>
                        <a:rPr lang="pt-BR" sz="900" dirty="0" err="1"/>
                        <a:t>Ablation</a:t>
                      </a:r>
                      <a:r>
                        <a:rPr lang="pt-BR" sz="900" dirty="0"/>
                        <a:t> da empresa DPUNION/</a:t>
                      </a:r>
                      <a:r>
                        <a:rPr lang="pt-BR" sz="900" baseline="0" dirty="0"/>
                        <a:t> APPLIED SPECTRA pela FINATEC. No dia 24/07/2026, a FINATEC obtém a licença de importação do equipamento, na qual, o equipamento já tem prontidão de carga.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Em andamento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888055"/>
                  </a:ext>
                </a:extLst>
              </a:tr>
              <a:tr h="273646">
                <a:tc>
                  <a:txBody>
                    <a:bodyPr/>
                    <a:lstStyle/>
                    <a:p>
                      <a:r>
                        <a:rPr lang="pt-BR" sz="9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Aquisição do NEOMA </a:t>
                      </a:r>
                      <a:r>
                        <a:rPr lang="pt-BR" sz="900" baseline="0" dirty="0"/>
                        <a:t>concluída, equipamento em fase de fabricação pelo fornecedor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Em</a:t>
                      </a:r>
                      <a:r>
                        <a:rPr lang="pt-BR" sz="900" baseline="0" dirty="0"/>
                        <a:t> andamento</a:t>
                      </a:r>
                      <a:endParaRPr lang="pt-BR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060215"/>
                  </a:ext>
                </a:extLst>
              </a:tr>
              <a:tr h="273646">
                <a:tc>
                  <a:txBody>
                    <a:bodyPr/>
                    <a:lstStyle/>
                    <a:p>
                      <a:r>
                        <a:rPr lang="pt-BR" sz="9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900" dirty="0"/>
                        <a:t>Esgotamento</a:t>
                      </a:r>
                      <a:r>
                        <a:rPr lang="pt-BR" sz="900" baseline="0" dirty="0"/>
                        <a:t> da cota destinada à compra de equipamentos pela cota de importação do CNPq. Gerou atrasos que já foram contornados pela cota extra lançada em julho, o que permitiu a compra dos equipamentos </a:t>
                      </a:r>
                      <a:endParaRPr lang="pt-BR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900" dirty="0"/>
                        <a:t>Em andamento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829483"/>
                  </a:ext>
                </a:extLst>
              </a:tr>
            </a:tbl>
          </a:graphicData>
        </a:graphic>
      </p:graphicFrame>
      <p:sp>
        <p:nvSpPr>
          <p:cNvPr id="77" name="CaixaDeTexto 76">
            <a:extLst>
              <a:ext uri="{FF2B5EF4-FFF2-40B4-BE49-F238E27FC236}">
                <a16:creationId xmlns:a16="http://schemas.microsoft.com/office/drawing/2014/main" id="{33400242-7B86-4252-B68E-3358F96E31E4}"/>
              </a:ext>
            </a:extLst>
          </p:cNvPr>
          <p:cNvSpPr txBox="1">
            <a:spLocks/>
          </p:cNvSpPr>
          <p:nvPr/>
        </p:nvSpPr>
        <p:spPr>
          <a:xfrm>
            <a:off x="5391433" y="415756"/>
            <a:ext cx="4250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AutoNum type="arabicParenR"/>
            </a:pPr>
            <a:r>
              <a:rPr lang="pt-BR" sz="1200" dirty="0"/>
              <a:t>Efetivada a troca do coordenador </a:t>
            </a:r>
            <a:r>
              <a:rPr lang="pt-BR" sz="1200"/>
              <a:t>dos equipamentos no SIGITEC.</a:t>
            </a:r>
            <a:endParaRPr lang="pt-BR" sz="1200" dirty="0"/>
          </a:p>
          <a:p>
            <a:pPr marL="342900" indent="-342900" algn="just">
              <a:buAutoNum type="arabicParenR"/>
            </a:pPr>
            <a:r>
              <a:rPr lang="pt-BR" sz="1200" dirty="0"/>
              <a:t>Autorizado a compra dos equipamentos NEOMA e o Sistema Laser </a:t>
            </a:r>
            <a:r>
              <a:rPr lang="pt-BR" sz="1200" dirty="0" err="1"/>
              <a:t>Ablation</a:t>
            </a:r>
            <a:r>
              <a:rPr lang="pt-BR" sz="1200" dirty="0"/>
              <a:t>.</a:t>
            </a:r>
          </a:p>
          <a:p>
            <a:pPr marL="342900" indent="-342900" algn="just">
              <a:buAutoNum type="arabicParenR"/>
            </a:pPr>
            <a:r>
              <a:rPr lang="pt-BR" sz="1200" dirty="0"/>
              <a:t>Processo de compra de espectrômetros Horizon e Perspective e </a:t>
            </a:r>
            <a:r>
              <a:rPr lang="pt-BR" sz="1200" dirty="0" err="1"/>
              <a:t>Massbox</a:t>
            </a:r>
            <a:r>
              <a:rPr lang="pt-BR" sz="1200" dirty="0"/>
              <a:t> e Microscópios</a:t>
            </a:r>
          </a:p>
        </p:txBody>
      </p: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144D084B-70A7-B767-2F59-CB16F5008E9B}"/>
              </a:ext>
            </a:extLst>
          </p:cNvPr>
          <p:cNvSpPr txBox="1">
            <a:spLocks/>
          </p:cNvSpPr>
          <p:nvPr/>
        </p:nvSpPr>
        <p:spPr>
          <a:xfrm>
            <a:off x="4443576" y="5506741"/>
            <a:ext cx="36096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1600">
                <a:latin typeface="Aptos Narrow" panose="020B0004020202020204" pitchFamily="34" charset="0"/>
              </a:defRPr>
            </a:lvl1pPr>
          </a:lstStyle>
          <a:p>
            <a:pPr marL="342900" indent="-342900" algn="just">
              <a:buAutoNum type="arabicParenR"/>
            </a:pPr>
            <a:r>
              <a:rPr lang="pt-BR" sz="1000" dirty="0"/>
              <a:t>Conclusão da compra dos IRMS junto a empresa NU</a:t>
            </a:r>
          </a:p>
          <a:p>
            <a:pPr marL="342900" indent="-342900" algn="just">
              <a:buAutoNum type="arabicParenR"/>
            </a:pPr>
            <a:r>
              <a:rPr lang="pt-BR" sz="1000" dirty="0"/>
              <a:t>Produção do NEOMA, Microscópio com CL e Laser </a:t>
            </a:r>
            <a:r>
              <a:rPr lang="pt-BR" sz="1000" dirty="0" err="1"/>
              <a:t>Ablation</a:t>
            </a:r>
            <a:r>
              <a:rPr lang="pt-BR" sz="1000" dirty="0"/>
              <a:t> pelas respectivas empresas responsáveis;</a:t>
            </a:r>
          </a:p>
          <a:p>
            <a:pPr marL="342900" indent="-342900" algn="just">
              <a:buAutoNum type="arabicParenR"/>
            </a:pPr>
            <a:r>
              <a:rPr lang="pt-BR" sz="1000" dirty="0"/>
              <a:t>Despacho para o Brasil do equipamento MC-ICP-MS/MS (NEOMA);</a:t>
            </a:r>
          </a:p>
          <a:p>
            <a:pPr marL="342900" indent="-342900" algn="just">
              <a:buFontTx/>
              <a:buAutoNum type="arabicParenR"/>
            </a:pPr>
            <a:r>
              <a:rPr lang="pt-BR" sz="1000" dirty="0"/>
              <a:t>Despacho para o Brasil do equipamento microscópio </a:t>
            </a:r>
            <a:r>
              <a:rPr lang="pt-BR" sz="1000" dirty="0" err="1"/>
              <a:t>petrográfico</a:t>
            </a:r>
            <a:r>
              <a:rPr lang="pt-BR" sz="1000" dirty="0"/>
              <a:t> com câmera acoplada</a:t>
            </a:r>
          </a:p>
          <a:p>
            <a:pPr algn="just"/>
            <a:endParaRPr lang="pt-BR" sz="1000" dirty="0"/>
          </a:p>
          <a:p>
            <a:pPr marL="342900" indent="-342900" algn="just">
              <a:buAutoNum type="arabicParenR"/>
            </a:pPr>
            <a:endParaRPr lang="pt-BR" sz="1000" dirty="0"/>
          </a:p>
        </p:txBody>
      </p:sp>
      <p:sp>
        <p:nvSpPr>
          <p:cNvPr id="81" name="CaixaDeTexto 80">
            <a:extLst>
              <a:ext uri="{FF2B5EF4-FFF2-40B4-BE49-F238E27FC236}">
                <a16:creationId xmlns:a16="http://schemas.microsoft.com/office/drawing/2014/main" id="{DABBE117-E962-1700-D752-71C958DAF906}"/>
              </a:ext>
            </a:extLst>
          </p:cNvPr>
          <p:cNvSpPr txBox="1">
            <a:spLocks/>
          </p:cNvSpPr>
          <p:nvPr/>
        </p:nvSpPr>
        <p:spPr>
          <a:xfrm>
            <a:off x="8255834" y="5530777"/>
            <a:ext cx="34369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pt-BR" sz="1400" dirty="0">
                <a:solidFill>
                  <a:schemeClr val="bg1"/>
                </a:solidFill>
                <a:latin typeface="Aptos Narrow" panose="020B0004020202020204" pitchFamily="34" charset="0"/>
              </a:rPr>
              <a:t>Variação Cambial;</a:t>
            </a:r>
          </a:p>
          <a:p>
            <a:pPr marL="342900" indent="-342900">
              <a:buFont typeface="+mj-lt"/>
              <a:buAutoNum type="arabicParenR"/>
            </a:pPr>
            <a:r>
              <a:rPr lang="pt-BR" sz="1400" dirty="0">
                <a:solidFill>
                  <a:schemeClr val="bg1"/>
                </a:solidFill>
                <a:latin typeface="Aptos Narrow" panose="020B0004020202020204" pitchFamily="34" charset="0"/>
              </a:rPr>
              <a:t>Tempo de Construção do Prédio;</a:t>
            </a:r>
          </a:p>
          <a:p>
            <a:pPr marL="342900" indent="-342900">
              <a:buFont typeface="+mj-lt"/>
              <a:buAutoNum type="arabicParenR"/>
            </a:pPr>
            <a:r>
              <a:rPr lang="pt-BR" sz="1400" dirty="0">
                <a:solidFill>
                  <a:schemeClr val="bg1"/>
                </a:solidFill>
                <a:latin typeface="Aptos Narrow" panose="020B0004020202020204" pitchFamily="34" charset="0"/>
              </a:rPr>
              <a:t>Processo de Importação; </a:t>
            </a:r>
          </a:p>
          <a:p>
            <a:pPr marL="342900" indent="-342900">
              <a:buFont typeface="+mj-lt"/>
              <a:buAutoNum type="arabicParenR"/>
            </a:pPr>
            <a:r>
              <a:rPr lang="pt-BR" sz="1400" dirty="0">
                <a:solidFill>
                  <a:schemeClr val="bg1"/>
                </a:solidFill>
                <a:latin typeface="Aptos Narrow" panose="020B0004020202020204" pitchFamily="34" charset="0"/>
              </a:rPr>
              <a:t> Instalação dos Equipamentos</a:t>
            </a:r>
          </a:p>
        </p:txBody>
      </p:sp>
      <p:cxnSp>
        <p:nvCxnSpPr>
          <p:cNvPr id="88" name="Conector reto 87">
            <a:extLst>
              <a:ext uri="{FF2B5EF4-FFF2-40B4-BE49-F238E27FC236}">
                <a16:creationId xmlns:a16="http://schemas.microsoft.com/office/drawing/2014/main" id="{0146927F-48F1-4B26-4D33-28261A481206}"/>
              </a:ext>
            </a:extLst>
          </p:cNvPr>
          <p:cNvCxnSpPr>
            <a:cxnSpLocks/>
          </p:cNvCxnSpPr>
          <p:nvPr/>
        </p:nvCxnSpPr>
        <p:spPr>
          <a:xfrm>
            <a:off x="53393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>
            <a:extLst>
              <a:ext uri="{FF2B5EF4-FFF2-40B4-BE49-F238E27FC236}">
                <a16:creationId xmlns:a16="http://schemas.microsoft.com/office/drawing/2014/main" id="{A24625C9-39D9-B8D4-77F9-AA9A279D3E0C}"/>
              </a:ext>
            </a:extLst>
          </p:cNvPr>
          <p:cNvCxnSpPr>
            <a:cxnSpLocks/>
          </p:cNvCxnSpPr>
          <p:nvPr/>
        </p:nvCxnSpPr>
        <p:spPr>
          <a:xfrm>
            <a:off x="9682737" y="498133"/>
            <a:ext cx="0" cy="912549"/>
          </a:xfrm>
          <a:prstGeom prst="line">
            <a:avLst/>
          </a:prstGeom>
          <a:ln>
            <a:solidFill>
              <a:srgbClr val="00416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0" name="Gráfico 86" descr="Claquete estrutura de tópicos">
            <a:extLst>
              <a:ext uri="{FF2B5EF4-FFF2-40B4-BE49-F238E27FC236}">
                <a16:creationId xmlns:a16="http://schemas.microsoft.com/office/drawing/2014/main" id="{601BA0B5-B29A-588E-04E4-8BE35D464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553574" y="330320"/>
            <a:ext cx="541059" cy="541059"/>
          </a:xfrm>
          <a:prstGeom prst="rect">
            <a:avLst/>
          </a:prstGeom>
        </p:spPr>
      </p:pic>
      <p:pic>
        <p:nvPicPr>
          <p:cNvPr id="61" name="Gráfico 43" descr="Dinheiro estrutura de tópicos">
            <a:extLst>
              <a:ext uri="{FF2B5EF4-FFF2-40B4-BE49-F238E27FC236}">
                <a16:creationId xmlns:a16="http://schemas.microsoft.com/office/drawing/2014/main" id="{3492B49D-F479-CAE9-0DC9-0B9292CC729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1789" y="4980189"/>
            <a:ext cx="581735" cy="581735"/>
          </a:xfrm>
          <a:prstGeom prst="rect">
            <a:avLst/>
          </a:prstGeom>
        </p:spPr>
      </p:pic>
      <p:pic>
        <p:nvPicPr>
          <p:cNvPr id="62" name="Gráfico 61" descr="Selo Tick1 estrutura de tópicos">
            <a:extLst>
              <a:ext uri="{FF2B5EF4-FFF2-40B4-BE49-F238E27FC236}">
                <a16:creationId xmlns:a16="http://schemas.microsoft.com/office/drawing/2014/main" id="{1F660757-0CE4-334C-3A32-16FF79DAF77B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646514" y="4880945"/>
            <a:ext cx="312263" cy="312263"/>
          </a:xfrm>
          <a:prstGeom prst="rect">
            <a:avLst/>
          </a:prstGeom>
        </p:spPr>
      </p:pic>
      <p:pic>
        <p:nvPicPr>
          <p:cNvPr id="63" name="Gráfico 82" descr="Rebobinar estrutura de tópicos">
            <a:extLst>
              <a:ext uri="{FF2B5EF4-FFF2-40B4-BE49-F238E27FC236}">
                <a16:creationId xmlns:a16="http://schemas.microsoft.com/office/drawing/2014/main" id="{5359C841-BC8E-0301-9915-62AF12D5AE3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0800000">
            <a:off x="4447286" y="5113331"/>
            <a:ext cx="551157" cy="551157"/>
          </a:xfrm>
          <a:prstGeom prst="rect">
            <a:avLst/>
          </a:prstGeom>
        </p:spPr>
      </p:pic>
      <p:pic>
        <p:nvPicPr>
          <p:cNvPr id="64" name="Gráfico 84" descr="Comentar importante estrutura de tópicos">
            <a:extLst>
              <a:ext uri="{FF2B5EF4-FFF2-40B4-BE49-F238E27FC236}">
                <a16:creationId xmlns:a16="http://schemas.microsoft.com/office/drawing/2014/main" id="{29B6BE46-4A13-AE58-0C18-7681498649CA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239617" y="5063593"/>
            <a:ext cx="541220" cy="541220"/>
          </a:xfrm>
          <a:prstGeom prst="rect">
            <a:avLst/>
          </a:prstGeom>
        </p:spPr>
      </p:pic>
      <p:pic>
        <p:nvPicPr>
          <p:cNvPr id="66" name="Gráfico 63" descr="Relógio estrutura de tópicos">
            <a:extLst>
              <a:ext uri="{FF2B5EF4-FFF2-40B4-BE49-F238E27FC236}">
                <a16:creationId xmlns:a16="http://schemas.microsoft.com/office/drawing/2014/main" id="{65901594-3729-E2CB-72DA-7557D55A3F75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429448" y="1618397"/>
            <a:ext cx="558280" cy="558280"/>
          </a:xfrm>
          <a:prstGeom prst="rect">
            <a:avLst/>
          </a:prstGeom>
        </p:spPr>
      </p:pic>
      <p:pic>
        <p:nvPicPr>
          <p:cNvPr id="67" name="Gráfico 33" descr="Calendário mensal estrutura de tópicos">
            <a:extLst>
              <a:ext uri="{FF2B5EF4-FFF2-40B4-BE49-F238E27FC236}">
                <a16:creationId xmlns:a16="http://schemas.microsoft.com/office/drawing/2014/main" id="{62746FDB-6047-894D-631D-A6C9ADFA4DE6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0662" y="1629605"/>
            <a:ext cx="558280" cy="558280"/>
          </a:xfrm>
          <a:prstGeom prst="rect">
            <a:avLst/>
          </a:prstGeom>
        </p:spPr>
      </p:pic>
      <p:pic>
        <p:nvPicPr>
          <p:cNvPr id="70" name="Gráfico 41" descr="Círculo com seta para a esquerda com preenchimento sólido">
            <a:extLst>
              <a:ext uri="{FF2B5EF4-FFF2-40B4-BE49-F238E27FC236}">
                <a16:creationId xmlns:a16="http://schemas.microsoft.com/office/drawing/2014/main" id="{6ACD08AE-385F-5FAE-DB50-EB1B6050A01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8178520" y="1668590"/>
            <a:ext cx="445021" cy="44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863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40b9f7d-8e3a-482f-9702-4b7ffc40985a}" enabled="1" method="Privileged" siteId="{5b6f6241-9a57-4be4-8e50-1dfa72e79a5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363</Words>
  <Application>Microsoft Office PowerPoint</Application>
  <PresentationFormat>Widescreen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Aptos Narrow</vt:lpstr>
      <vt:lpstr>Arial</vt:lpstr>
      <vt:lpstr>Petrobras Sans</vt:lpstr>
      <vt:lpstr>Trebuchet MS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Igor Viegas Alves Fernandes de Souza</dc:creator>
  <cp:lastModifiedBy>Usuário</cp:lastModifiedBy>
  <cp:revision>63</cp:revision>
  <dcterms:created xsi:type="dcterms:W3CDTF">2025-07-07T09:08:08Z</dcterms:created>
  <dcterms:modified xsi:type="dcterms:W3CDTF">2026-08-03T12:45:28Z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do Office:8</vt:lpwstr>
  </property>
  <property fmtid="{D5CDD505-2E9C-101B-9397-08002B2CF9AE}" pid="3" name="ClassificationContentMarkingFooterText">
    <vt:lpwstr>PÚBLICA</vt:lpwstr>
  </property>
</Properties>
</file>